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3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51"/>
  </p:notesMasterIdLst>
  <p:sldIdLst>
    <p:sldId id="299" r:id="rId5"/>
    <p:sldId id="298" r:id="rId6"/>
    <p:sldId id="25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00" r:id="rId23"/>
    <p:sldId id="276" r:id="rId24"/>
    <p:sldId id="277" r:id="rId25"/>
    <p:sldId id="301" r:id="rId26"/>
    <p:sldId id="278" r:id="rId27"/>
    <p:sldId id="279" r:id="rId28"/>
    <p:sldId id="302" r:id="rId29"/>
    <p:sldId id="280" r:id="rId30"/>
    <p:sldId id="281" r:id="rId31"/>
    <p:sldId id="304" r:id="rId32"/>
    <p:sldId id="282" r:id="rId33"/>
    <p:sldId id="283" r:id="rId34"/>
    <p:sldId id="305" r:id="rId35"/>
    <p:sldId id="284" r:id="rId36"/>
    <p:sldId id="285" r:id="rId37"/>
    <p:sldId id="286" r:id="rId38"/>
    <p:sldId id="287" r:id="rId39"/>
    <p:sldId id="306" r:id="rId40"/>
    <p:sldId id="288" r:id="rId41"/>
    <p:sldId id="289" r:id="rId42"/>
    <p:sldId id="290" r:id="rId43"/>
    <p:sldId id="291" r:id="rId44"/>
    <p:sldId id="292" r:id="rId45"/>
    <p:sldId id="293" r:id="rId46"/>
    <p:sldId id="294" r:id="rId47"/>
    <p:sldId id="295" r:id="rId48"/>
    <p:sldId id="296" r:id="rId49"/>
    <p:sldId id="29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4CBDA-C56A-0405-45AA-061388977050}" v="40" dt="2020-06-07T10:02:50.125"/>
    <p1510:client id="{70F71505-6FE9-E3EF-23FB-EBA6B0E1C37D}" v="378" dt="2020-06-15T14:54:22.114"/>
    <p1510:client id="{96AA0EFA-53A5-D4A1-FC5A-547C0F8634A2}" v="7" dt="2020-06-09T01:21:53.732"/>
    <p1510:client id="{B67780FA-F6F7-AD4A-4C2E-E1A078B4C090}" v="29" dt="2020-06-11T04:42:27.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8" Type="http://schemas.openxmlformats.org/officeDocument/2006/relationships/customXml" Target="../customXml/item2.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ustomXml" Target="../customXml/item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ustomXml" Target="../customXml/item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Century Gothic"/>
              </a:rPr>
              <a:t>Click to move the slide</a:t>
            </a:r>
          </a:p>
        </p:txBody>
      </p:sp>
      <p:sp>
        <p:nvSpPr>
          <p:cNvPr id="109"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10"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&lt;header&gt;</a:t>
            </a:r>
          </a:p>
        </p:txBody>
      </p:sp>
      <p:sp>
        <p:nvSpPr>
          <p:cNvPr id="111"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&lt;date/time&gt;</a:t>
            </a:r>
          </a:p>
        </p:txBody>
      </p:sp>
      <p:sp>
        <p:nvSpPr>
          <p:cNvPr id="112"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&lt;footer&gt;</a:t>
            </a:r>
          </a:p>
        </p:txBody>
      </p:sp>
      <p:sp>
        <p:nvSpPr>
          <p:cNvPr id="113" name="PlaceHolder 6"/>
          <p:cNvSpPr>
            <a:spLocks noGrp="1"/>
          </p:cNvSpPr>
          <p:nvPr>
            <p:ph type="sldNum"/>
          </p:nvPr>
        </p:nvSpPr>
        <p:spPr>
          <a:xfrm>
            <a:off x="4278960" y="10157400"/>
            <a:ext cx="3280680" cy="534240"/>
          </a:xfrm>
          <a:prstGeom prst="rect">
            <a:avLst/>
          </a:prstGeom>
        </p:spPr>
        <p:txBody>
          <a:bodyPr lIns="0" tIns="0" rIns="0" bIns="0" anchor="b"/>
          <a:lstStyle/>
          <a:p>
            <a:pPr algn="r"/>
            <a:fld id="{4581FE55-25CA-4CA9-ADC5-30A5CA50085E}"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Distributed_file_system" TargetMode="External"/><Relationship Id="rId7" Type="http://schemas.openxmlformats.org/officeDocument/2006/relationships/hyperlink" Target="http://en.wikipedia.org/wiki/Computer_network"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en.wikipedia.org/wiki/Computer" TargetMode="External"/><Relationship Id="rId5" Type="http://schemas.openxmlformats.org/officeDocument/2006/relationships/hyperlink" Target="http://en.wikipedia.org/wiki/Network_File_System" TargetMode="External"/><Relationship Id="rId4" Type="http://schemas.openxmlformats.org/officeDocument/2006/relationships/hyperlink" Target="http://en.wikipedia.org/wiki/Sun_Microsystem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7a61e0c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g87a61e0c92_0_0: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endParaRPr sz="2000" b="0" strike="noStrike">
              <a:latin typeface="Arial"/>
              <a:ea typeface="Arial"/>
              <a:cs typeface="Arial"/>
              <a:sym typeface="Arial"/>
            </a:endParaRPr>
          </a:p>
        </p:txBody>
      </p:sp>
      <p:sp>
        <p:nvSpPr>
          <p:cNvPr id="145" name="Google Shape;145;g87a61e0c92_0_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a:t>
            </a:fld>
            <a:endParaRPr sz="12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303838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685800" y="1143000"/>
            <a:ext cx="5486400" cy="3086100"/>
          </a:xfrm>
          <a:prstGeom prst="rect">
            <a:avLst/>
          </a:prstGeom>
        </p:spPr>
      </p:sp>
      <p:sp>
        <p:nvSpPr>
          <p:cNvPr id="229"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2000" b="0" strike="noStrike" spc="-1">
                <a:latin typeface="Arial"/>
              </a:rPr>
              <a:t>Possibly on separate machines</a:t>
            </a:r>
          </a:p>
          <a:p>
            <a:pPr marL="216000" indent="-216000">
              <a:lnSpc>
                <a:spcPct val="100000"/>
              </a:lnSpc>
            </a:pPr>
            <a:r>
              <a:rPr lang="en-US" sz="2000" b="0" strike="noStrike" spc="-1">
                <a:latin typeface="Arial"/>
              </a:rPr>
              <a:t>Unicast, multicast</a:t>
            </a:r>
          </a:p>
        </p:txBody>
      </p:sp>
      <p:sp>
        <p:nvSpPr>
          <p:cNvPr id="230" name="TextShape 3"/>
          <p:cNvSpPr txBox="1"/>
          <p:nvPr/>
        </p:nvSpPr>
        <p:spPr>
          <a:xfrm>
            <a:off x="3884760" y="8685360"/>
            <a:ext cx="2971440" cy="458280"/>
          </a:xfrm>
          <a:prstGeom prst="rect">
            <a:avLst/>
          </a:prstGeom>
          <a:noFill/>
          <a:ln>
            <a:noFill/>
          </a:ln>
        </p:spPr>
        <p:txBody>
          <a:bodyPr anchor="b"/>
          <a:lstStyle/>
          <a:p>
            <a:pPr algn="r">
              <a:lnSpc>
                <a:spcPct val="100000"/>
              </a:lnSpc>
            </a:pPr>
            <a:fld id="{F25914BC-1D2D-4AE0-8219-85E866F31803}"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noRot="1" noChangeAspect="1"/>
          </p:cNvSpPr>
          <p:nvPr>
            <p:ph type="sldImg"/>
          </p:nvPr>
        </p:nvSpPr>
        <p:spPr>
          <a:xfrm>
            <a:off x="685800" y="1143000"/>
            <a:ext cx="5486400" cy="3086100"/>
          </a:xfrm>
          <a:prstGeom prst="rect">
            <a:avLst/>
          </a:prstGeom>
        </p:spPr>
      </p:sp>
      <p:sp>
        <p:nvSpPr>
          <p:cNvPr id="232"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2000" b="0" strike="noStrike" spc="-1">
                <a:latin typeface="Arial"/>
              </a:rPr>
              <a:t>Paradigm: a pattern or model</a:t>
            </a:r>
          </a:p>
        </p:txBody>
      </p:sp>
      <p:sp>
        <p:nvSpPr>
          <p:cNvPr id="233" name="TextShape 3"/>
          <p:cNvSpPr txBox="1"/>
          <p:nvPr/>
        </p:nvSpPr>
        <p:spPr>
          <a:xfrm>
            <a:off x="3884760" y="8685360"/>
            <a:ext cx="2971440" cy="458280"/>
          </a:xfrm>
          <a:prstGeom prst="rect">
            <a:avLst/>
          </a:prstGeom>
          <a:noFill/>
          <a:ln>
            <a:noFill/>
          </a:ln>
        </p:spPr>
        <p:txBody>
          <a:bodyPr anchor="b"/>
          <a:lstStyle/>
          <a:p>
            <a:pPr algn="r">
              <a:lnSpc>
                <a:spcPct val="100000"/>
              </a:lnSpc>
            </a:pPr>
            <a:fld id="{E9DDC989-6DAB-45B7-82E8-406894623733}"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noRot="1" noChangeAspect="1"/>
          </p:cNvSpPr>
          <p:nvPr>
            <p:ph type="sldImg"/>
          </p:nvPr>
        </p:nvSpPr>
        <p:spPr>
          <a:xfrm>
            <a:off x="685800" y="1143000"/>
            <a:ext cx="5486400" cy="3086100"/>
          </a:xfrm>
          <a:prstGeom prst="rect">
            <a:avLst/>
          </a:prstGeom>
        </p:spPr>
      </p:sp>
      <p:sp>
        <p:nvSpPr>
          <p:cNvPr id="235"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2000" b="0" strike="noStrike" spc="-1">
                <a:latin typeface="Arial"/>
              </a:rPr>
              <a:t>Auction example </a:t>
            </a:r>
          </a:p>
        </p:txBody>
      </p:sp>
      <p:sp>
        <p:nvSpPr>
          <p:cNvPr id="236" name="TextShape 3"/>
          <p:cNvSpPr txBox="1"/>
          <p:nvPr/>
        </p:nvSpPr>
        <p:spPr>
          <a:xfrm>
            <a:off x="3884760" y="8685360"/>
            <a:ext cx="2971440" cy="458280"/>
          </a:xfrm>
          <a:prstGeom prst="rect">
            <a:avLst/>
          </a:prstGeom>
          <a:noFill/>
          <a:ln>
            <a:noFill/>
          </a:ln>
        </p:spPr>
        <p:txBody>
          <a:bodyPr anchor="b"/>
          <a:lstStyle/>
          <a:p>
            <a:pPr algn="r">
              <a:lnSpc>
                <a:spcPct val="100000"/>
              </a:lnSpc>
            </a:pPr>
            <a:fld id="{7DE4BD61-5944-45CB-A599-5578966AD5CF}" type="slidenum">
              <a:rPr lang="en-US" sz="1200" b="0" strike="noStrike" spc="-1">
                <a:solidFill>
                  <a:srgbClr val="000000"/>
                </a:solidFill>
                <a:latin typeface="+mn-lt"/>
                <a:ea typeface="+mn-ea"/>
              </a:rPr>
              <a:t>10</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noRot="1" noChangeAspect="1"/>
          </p:cNvSpPr>
          <p:nvPr>
            <p:ph type="sldImg"/>
          </p:nvPr>
        </p:nvSpPr>
        <p:spPr>
          <a:xfrm>
            <a:off x="685800" y="1143000"/>
            <a:ext cx="5486400" cy="3086100"/>
          </a:xfrm>
          <a:prstGeom prst="rect">
            <a:avLst/>
          </a:prstGeom>
        </p:spPr>
      </p:sp>
      <p:sp>
        <p:nvSpPr>
          <p:cNvPr id="238" name="PlaceHolder 2"/>
          <p:cNvSpPr>
            <a:spLocks noGrp="1"/>
          </p:cNvSpPr>
          <p:nvPr>
            <p:ph type="body"/>
          </p:nvPr>
        </p:nvSpPr>
        <p:spPr>
          <a:xfrm>
            <a:off x="685800" y="4400640"/>
            <a:ext cx="5486040" cy="3600000"/>
          </a:xfrm>
          <a:prstGeom prst="rect">
            <a:avLst/>
          </a:prstGeom>
        </p:spPr>
        <p:txBody>
          <a:bodyPr>
            <a:normAutofit/>
          </a:bodyPr>
          <a:lstStyle/>
          <a:p>
            <a:endParaRPr lang="en-US" sz="2000" b="0" strike="noStrike" spc="-1">
              <a:latin typeface="Arial"/>
            </a:endParaRPr>
          </a:p>
        </p:txBody>
      </p:sp>
      <p:sp>
        <p:nvSpPr>
          <p:cNvPr id="239" name="TextShape 3"/>
          <p:cNvSpPr txBox="1"/>
          <p:nvPr/>
        </p:nvSpPr>
        <p:spPr>
          <a:xfrm>
            <a:off x="3884760" y="8685360"/>
            <a:ext cx="2971440" cy="458280"/>
          </a:xfrm>
          <a:prstGeom prst="rect">
            <a:avLst/>
          </a:prstGeom>
          <a:noFill/>
          <a:ln>
            <a:noFill/>
          </a:ln>
        </p:spPr>
        <p:txBody>
          <a:bodyPr anchor="b"/>
          <a:lstStyle/>
          <a:p>
            <a:pPr algn="r">
              <a:lnSpc>
                <a:spcPct val="100000"/>
              </a:lnSpc>
            </a:pPr>
            <a:fld id="{0E6B8E4E-7CD4-477C-9637-081E1D636D63}" type="slidenum">
              <a:rPr lang="en-US" sz="1200" b="0" strike="noStrike" spc="-1">
                <a:solidFill>
                  <a:srgbClr val="000000"/>
                </a:solidFill>
                <a:latin typeface="+mn-lt"/>
                <a:ea typeface="+mn-ea"/>
              </a:rPr>
              <a:t>31</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noRot="1" noChangeAspect="1"/>
          </p:cNvSpPr>
          <p:nvPr>
            <p:ph type="sldImg"/>
          </p:nvPr>
        </p:nvSpPr>
        <p:spPr>
          <a:xfrm>
            <a:off x="685800" y="1143000"/>
            <a:ext cx="5486400" cy="3086100"/>
          </a:xfrm>
          <a:prstGeom prst="rect">
            <a:avLst/>
          </a:prstGeom>
        </p:spPr>
      </p:sp>
      <p:sp>
        <p:nvSpPr>
          <p:cNvPr id="241" name="PlaceHolder 2"/>
          <p:cNvSpPr>
            <a:spLocks noGrp="1"/>
          </p:cNvSpPr>
          <p:nvPr>
            <p:ph type="body"/>
          </p:nvPr>
        </p:nvSpPr>
        <p:spPr>
          <a:xfrm>
            <a:off x="685800" y="4400640"/>
            <a:ext cx="5486040" cy="3600000"/>
          </a:xfrm>
          <a:prstGeom prst="rect">
            <a:avLst/>
          </a:prstGeom>
        </p:spPr>
        <p:txBody>
          <a:bodyPr>
            <a:normAutofit/>
          </a:bodyPr>
          <a:lstStyle/>
          <a:p>
            <a:pPr marL="216000" indent="-216000">
              <a:lnSpc>
                <a:spcPct val="100000"/>
              </a:lnSpc>
            </a:pPr>
            <a:r>
              <a:rPr lang="en-US" sz="1200" b="1" strike="noStrike" spc="-1">
                <a:solidFill>
                  <a:srgbClr val="000000"/>
                </a:solidFill>
                <a:latin typeface="+mn-lt"/>
                <a:ea typeface="+mn-ea"/>
              </a:rPr>
              <a:t>Network File System</a:t>
            </a:r>
            <a:r>
              <a:rPr lang="en-US" sz="1200" b="0" strike="noStrike" spc="-1">
                <a:solidFill>
                  <a:srgbClr val="000000"/>
                </a:solidFill>
                <a:latin typeface="+mn-lt"/>
                <a:ea typeface="+mn-ea"/>
              </a:rPr>
              <a:t> (</a:t>
            </a:r>
            <a:r>
              <a:rPr lang="en-US" sz="1200" b="1" strike="noStrike" spc="-1">
                <a:solidFill>
                  <a:srgbClr val="000000"/>
                </a:solidFill>
                <a:latin typeface="+mn-lt"/>
                <a:ea typeface="+mn-ea"/>
              </a:rPr>
              <a:t>NFS</a:t>
            </a:r>
            <a:r>
              <a:rPr lang="en-US" sz="1200" b="0" strike="noStrike" spc="-1">
                <a:solidFill>
                  <a:srgbClr val="000000"/>
                </a:solidFill>
                <a:latin typeface="+mn-lt"/>
                <a:ea typeface="+mn-ea"/>
              </a:rPr>
              <a:t>) is a </a:t>
            </a:r>
            <a:r>
              <a:rPr lang="en-US" sz="1200" b="0" strike="noStrike" spc="-1">
                <a:solidFill>
                  <a:srgbClr val="000000"/>
                </a:solidFill>
                <a:latin typeface="+mn-lt"/>
                <a:ea typeface="+mn-ea"/>
                <a:hlinkClick r:id="rId3"/>
              </a:rPr>
              <a:t>distributed file system</a:t>
            </a:r>
            <a:r>
              <a:rPr lang="en-US" sz="1200" b="0" strike="noStrike" spc="-1">
                <a:solidFill>
                  <a:srgbClr val="000000"/>
                </a:solidFill>
                <a:latin typeface="+mn-lt"/>
                <a:ea typeface="+mn-ea"/>
              </a:rPr>
              <a:t> protocol originally developed by </a:t>
            </a:r>
            <a:r>
              <a:rPr lang="en-US" sz="1200" b="0" strike="noStrike" spc="-1">
                <a:solidFill>
                  <a:srgbClr val="000000"/>
                </a:solidFill>
                <a:latin typeface="+mn-lt"/>
                <a:ea typeface="+mn-ea"/>
                <a:hlinkClick r:id="rId4"/>
              </a:rPr>
              <a:t>Sun Microsystems</a:t>
            </a:r>
            <a:r>
              <a:rPr lang="en-US" sz="1200" b="0" strike="noStrike" spc="-1">
                <a:solidFill>
                  <a:srgbClr val="000000"/>
                </a:solidFill>
                <a:latin typeface="+mn-lt"/>
                <a:ea typeface="+mn-ea"/>
              </a:rPr>
              <a:t> in 1984,</a:t>
            </a:r>
            <a:r>
              <a:rPr lang="en-US" sz="1200" b="0" strike="noStrike" spc="-1" baseline="30000">
                <a:solidFill>
                  <a:srgbClr val="000000"/>
                </a:solidFill>
                <a:latin typeface="+mn-lt"/>
                <a:ea typeface="+mn-ea"/>
                <a:hlinkClick r:id="rId5"/>
              </a:rPr>
              <a:t>[1]</a:t>
            </a:r>
            <a:r>
              <a:rPr lang="en-US" sz="1200" b="0" strike="noStrike" spc="-1">
                <a:solidFill>
                  <a:srgbClr val="000000"/>
                </a:solidFill>
                <a:latin typeface="+mn-lt"/>
                <a:ea typeface="+mn-ea"/>
              </a:rPr>
              <a:t> allowing a user on a client </a:t>
            </a:r>
            <a:r>
              <a:rPr lang="en-US" sz="1200" b="0" strike="noStrike" spc="-1">
                <a:solidFill>
                  <a:srgbClr val="000000"/>
                </a:solidFill>
                <a:latin typeface="+mn-lt"/>
                <a:ea typeface="+mn-ea"/>
                <a:hlinkClick r:id="rId6"/>
              </a:rPr>
              <a:t>computer</a:t>
            </a:r>
            <a:r>
              <a:rPr lang="en-US" sz="1200" b="0" strike="noStrike" spc="-1">
                <a:solidFill>
                  <a:srgbClr val="000000"/>
                </a:solidFill>
                <a:latin typeface="+mn-lt"/>
                <a:ea typeface="+mn-ea"/>
              </a:rPr>
              <a:t> to access files over a </a:t>
            </a:r>
            <a:r>
              <a:rPr lang="en-US" sz="1200" b="0" strike="noStrike" spc="-1">
                <a:solidFill>
                  <a:srgbClr val="000000"/>
                </a:solidFill>
                <a:latin typeface="+mn-lt"/>
                <a:ea typeface="+mn-ea"/>
                <a:hlinkClick r:id="rId7"/>
              </a:rPr>
              <a:t>network</a:t>
            </a:r>
            <a:r>
              <a:rPr lang="en-US" sz="1200" b="0" strike="noStrike" spc="-1">
                <a:solidFill>
                  <a:srgbClr val="000000"/>
                </a:solidFill>
                <a:latin typeface="+mn-lt"/>
                <a:ea typeface="+mn-ea"/>
              </a:rPr>
              <a:t> much like local storage is accessed</a:t>
            </a:r>
            <a:endParaRPr lang="en-US" sz="1200" b="0" strike="noStrike" spc="-1">
              <a:latin typeface="Arial"/>
            </a:endParaRPr>
          </a:p>
        </p:txBody>
      </p:sp>
      <p:sp>
        <p:nvSpPr>
          <p:cNvPr id="242" name="TextShape 3"/>
          <p:cNvSpPr txBox="1"/>
          <p:nvPr/>
        </p:nvSpPr>
        <p:spPr>
          <a:xfrm>
            <a:off x="3884760" y="8685360"/>
            <a:ext cx="2971440" cy="458280"/>
          </a:xfrm>
          <a:prstGeom prst="rect">
            <a:avLst/>
          </a:prstGeom>
          <a:noFill/>
          <a:ln>
            <a:noFill/>
          </a:ln>
        </p:spPr>
        <p:txBody>
          <a:bodyPr anchor="b"/>
          <a:lstStyle/>
          <a:p>
            <a:pPr algn="r">
              <a:lnSpc>
                <a:spcPct val="100000"/>
              </a:lnSpc>
            </a:pPr>
            <a:fld id="{7306066D-B06F-4D6A-B4F1-3B5713D0C697}" type="slidenum">
              <a:rPr lang="en-US" sz="1200" b="0" strike="noStrike" spc="-1">
                <a:solidFill>
                  <a:srgbClr val="000000"/>
                </a:solidFill>
                <a:latin typeface="+mn-lt"/>
                <a:ea typeface="+mn-ea"/>
              </a:rPr>
              <a:t>37</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2" name="PlaceHolder 2"/>
          <p:cNvSpPr>
            <a:spLocks noGrp="1"/>
          </p:cNvSpPr>
          <p:nvPr>
            <p:ph type="body"/>
          </p:nvPr>
        </p:nvSpPr>
        <p:spPr>
          <a:xfrm>
            <a:off x="1154880" y="260352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3" name="PlaceHolder 3"/>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45"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6"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7"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8" name="PlaceHolder 5"/>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50" name="PlaceHolder 2"/>
          <p:cNvSpPr>
            <a:spLocks noGrp="1"/>
          </p:cNvSpPr>
          <p:nvPr>
            <p:ph type="body"/>
          </p:nvPr>
        </p:nvSpPr>
        <p:spPr>
          <a:xfrm>
            <a:off x="115488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1" name="PlaceHolder 3"/>
          <p:cNvSpPr>
            <a:spLocks noGrp="1"/>
          </p:cNvSpPr>
          <p:nvPr>
            <p:ph type="body"/>
          </p:nvPr>
        </p:nvSpPr>
        <p:spPr>
          <a:xfrm>
            <a:off x="413892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2" name="PlaceHolder 4"/>
          <p:cNvSpPr>
            <a:spLocks noGrp="1"/>
          </p:cNvSpPr>
          <p:nvPr>
            <p:ph type="body"/>
          </p:nvPr>
        </p:nvSpPr>
        <p:spPr>
          <a:xfrm>
            <a:off x="712260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3" name="PlaceHolder 5"/>
          <p:cNvSpPr>
            <a:spLocks noGrp="1"/>
          </p:cNvSpPr>
          <p:nvPr>
            <p:ph type="body"/>
          </p:nvPr>
        </p:nvSpPr>
        <p:spPr>
          <a:xfrm>
            <a:off x="115488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4" name="PlaceHolder 6"/>
          <p:cNvSpPr>
            <a:spLocks noGrp="1"/>
          </p:cNvSpPr>
          <p:nvPr>
            <p:ph type="body"/>
          </p:nvPr>
        </p:nvSpPr>
        <p:spPr>
          <a:xfrm>
            <a:off x="413892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55" name="PlaceHolder 7"/>
          <p:cNvSpPr>
            <a:spLocks noGrp="1"/>
          </p:cNvSpPr>
          <p:nvPr>
            <p:ph type="body"/>
          </p:nvPr>
        </p:nvSpPr>
        <p:spPr>
          <a:xfrm>
            <a:off x="712260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3" name="PlaceHolder 2"/>
          <p:cNvSpPr>
            <a:spLocks noGrp="1"/>
          </p:cNvSpPr>
          <p:nvPr>
            <p:ph type="subTitle"/>
          </p:nvPr>
        </p:nvSpPr>
        <p:spPr>
          <a:xfrm>
            <a:off x="1154880" y="2603520"/>
            <a:ext cx="882540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5" name="PlaceHolder 2"/>
          <p:cNvSpPr>
            <a:spLocks noGrp="1"/>
          </p:cNvSpPr>
          <p:nvPr>
            <p:ph type="body"/>
          </p:nvPr>
        </p:nvSpPr>
        <p:spPr>
          <a:xfrm>
            <a:off x="1154880" y="2603520"/>
            <a:ext cx="882540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77"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78"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1154880" y="973800"/>
            <a:ext cx="8760960" cy="3277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2"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3"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4"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1" name="PlaceHolder 2"/>
          <p:cNvSpPr>
            <a:spLocks noGrp="1"/>
          </p:cNvSpPr>
          <p:nvPr>
            <p:ph type="subTitle"/>
          </p:nvPr>
        </p:nvSpPr>
        <p:spPr>
          <a:xfrm>
            <a:off x="1154880" y="2603520"/>
            <a:ext cx="882540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86"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7"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8" name="PlaceHolder 4"/>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0"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1"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2" name="PlaceHolder 4"/>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4" name="PlaceHolder 2"/>
          <p:cNvSpPr>
            <a:spLocks noGrp="1"/>
          </p:cNvSpPr>
          <p:nvPr>
            <p:ph type="body"/>
          </p:nvPr>
        </p:nvSpPr>
        <p:spPr>
          <a:xfrm>
            <a:off x="1154880" y="260352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5" name="PlaceHolder 3"/>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97"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8"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9"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0" name="PlaceHolder 5"/>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102" name="PlaceHolder 2"/>
          <p:cNvSpPr>
            <a:spLocks noGrp="1"/>
          </p:cNvSpPr>
          <p:nvPr>
            <p:ph type="body"/>
          </p:nvPr>
        </p:nvSpPr>
        <p:spPr>
          <a:xfrm>
            <a:off x="115488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3" name="PlaceHolder 3"/>
          <p:cNvSpPr>
            <a:spLocks noGrp="1"/>
          </p:cNvSpPr>
          <p:nvPr>
            <p:ph type="body"/>
          </p:nvPr>
        </p:nvSpPr>
        <p:spPr>
          <a:xfrm>
            <a:off x="413892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4" name="PlaceHolder 4"/>
          <p:cNvSpPr>
            <a:spLocks noGrp="1"/>
          </p:cNvSpPr>
          <p:nvPr>
            <p:ph type="body"/>
          </p:nvPr>
        </p:nvSpPr>
        <p:spPr>
          <a:xfrm>
            <a:off x="712260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5" name="PlaceHolder 5"/>
          <p:cNvSpPr>
            <a:spLocks noGrp="1"/>
          </p:cNvSpPr>
          <p:nvPr>
            <p:ph type="body"/>
          </p:nvPr>
        </p:nvSpPr>
        <p:spPr>
          <a:xfrm>
            <a:off x="115488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6" name="PlaceHolder 6"/>
          <p:cNvSpPr>
            <a:spLocks noGrp="1"/>
          </p:cNvSpPr>
          <p:nvPr>
            <p:ph type="body"/>
          </p:nvPr>
        </p:nvSpPr>
        <p:spPr>
          <a:xfrm>
            <a:off x="413892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7" name="PlaceHolder 7"/>
          <p:cNvSpPr>
            <a:spLocks noGrp="1"/>
          </p:cNvSpPr>
          <p:nvPr>
            <p:ph type="body"/>
          </p:nvPr>
        </p:nvSpPr>
        <p:spPr>
          <a:xfrm>
            <a:off x="712260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9"/>
        <p:cNvGrpSpPr/>
        <p:nvPr/>
      </p:nvGrpSpPr>
      <p:grpSpPr>
        <a:xfrm>
          <a:off x="0" y="0"/>
          <a:ext cx="0" cy="0"/>
          <a:chOff x="0" y="0"/>
          <a:chExt cx="0" cy="0"/>
        </a:xfrm>
      </p:grpSpPr>
      <p:sp>
        <p:nvSpPr>
          <p:cNvPr id="30" name="Google Shape;30;p2"/>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1154880" y="2603520"/>
            <a:ext cx="882540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154880" y="2603520"/>
            <a:ext cx="882540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5"/>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3" name="PlaceHolder 2"/>
          <p:cNvSpPr>
            <a:spLocks noGrp="1"/>
          </p:cNvSpPr>
          <p:nvPr>
            <p:ph type="body"/>
          </p:nvPr>
        </p:nvSpPr>
        <p:spPr>
          <a:xfrm>
            <a:off x="1154880" y="2603520"/>
            <a:ext cx="882540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1154880" y="973800"/>
            <a:ext cx="8760960" cy="32770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8"/>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8"/>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9"/>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9"/>
          <p:cNvSpPr txBox="1">
            <a:spLocks noGrp="1"/>
          </p:cNvSpPr>
          <p:nvPr>
            <p:ph type="body" idx="3"/>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0"/>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0"/>
          <p:cNvSpPr txBox="1">
            <a:spLocks noGrp="1"/>
          </p:cNvSpPr>
          <p:nvPr>
            <p:ph type="body" idx="3"/>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1"/>
          <p:cNvSpPr txBox="1">
            <a:spLocks noGrp="1"/>
          </p:cNvSpPr>
          <p:nvPr>
            <p:ph type="body" idx="1"/>
          </p:nvPr>
        </p:nvSpPr>
        <p:spPr>
          <a:xfrm>
            <a:off x="1154880" y="260352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2" name="Google Shape;62;p11"/>
          <p:cNvSpPr txBox="1">
            <a:spLocks noGrp="1"/>
          </p:cNvSpPr>
          <p:nvPr>
            <p:ph type="body" idx="2"/>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 name="Google Shape;66;p12"/>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 name="Google Shape;67;p12"/>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8" name="Google Shape;68;p12"/>
          <p:cNvSpPr txBox="1">
            <a:spLocks noGrp="1"/>
          </p:cNvSpPr>
          <p:nvPr>
            <p:ph type="body" idx="4"/>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body" idx="1"/>
          </p:nvPr>
        </p:nvSpPr>
        <p:spPr>
          <a:xfrm>
            <a:off x="115488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13"/>
          <p:cNvSpPr txBox="1">
            <a:spLocks noGrp="1"/>
          </p:cNvSpPr>
          <p:nvPr>
            <p:ph type="body" idx="2"/>
          </p:nvPr>
        </p:nvSpPr>
        <p:spPr>
          <a:xfrm>
            <a:off x="413892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3" name="Google Shape;73;p13"/>
          <p:cNvSpPr txBox="1">
            <a:spLocks noGrp="1"/>
          </p:cNvSpPr>
          <p:nvPr>
            <p:ph type="body" idx="3"/>
          </p:nvPr>
        </p:nvSpPr>
        <p:spPr>
          <a:xfrm>
            <a:off x="712260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4" name="Google Shape;74;p13"/>
          <p:cNvSpPr txBox="1">
            <a:spLocks noGrp="1"/>
          </p:cNvSpPr>
          <p:nvPr>
            <p:ph type="body" idx="4"/>
          </p:nvPr>
        </p:nvSpPr>
        <p:spPr>
          <a:xfrm>
            <a:off x="115488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5" name="Google Shape;75;p13"/>
          <p:cNvSpPr txBox="1">
            <a:spLocks noGrp="1"/>
          </p:cNvSpPr>
          <p:nvPr>
            <p:ph type="body" idx="5"/>
          </p:nvPr>
        </p:nvSpPr>
        <p:spPr>
          <a:xfrm>
            <a:off x="413892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6" name="Google Shape;76;p13"/>
          <p:cNvSpPr txBox="1">
            <a:spLocks noGrp="1"/>
          </p:cNvSpPr>
          <p:nvPr>
            <p:ph type="body" idx="6"/>
          </p:nvPr>
        </p:nvSpPr>
        <p:spPr>
          <a:xfrm>
            <a:off x="712260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4"/>
        <p:cNvGrpSpPr/>
        <p:nvPr/>
      </p:nvGrpSpPr>
      <p:grpSpPr>
        <a:xfrm>
          <a:off x="0" y="0"/>
          <a:ext cx="0" cy="0"/>
          <a:chOff x="0" y="0"/>
          <a:chExt cx="0" cy="0"/>
        </a:xfrm>
      </p:grpSpPr>
    </p:spTree>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6"/>
          <p:cNvSpPr txBox="1">
            <a:spLocks noGrp="1"/>
          </p:cNvSpPr>
          <p:nvPr>
            <p:ph type="subTitle" idx="1"/>
          </p:nvPr>
        </p:nvSpPr>
        <p:spPr>
          <a:xfrm>
            <a:off x="1154880" y="2603520"/>
            <a:ext cx="882540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body" idx="1"/>
          </p:nvPr>
        </p:nvSpPr>
        <p:spPr>
          <a:xfrm>
            <a:off x="1154880" y="2603520"/>
            <a:ext cx="882540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25"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26"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8"/>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18"/>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07"/>
        <p:cNvGrpSpPr/>
        <p:nvPr/>
      </p:nvGrpSpPr>
      <p:grpSpPr>
        <a:xfrm>
          <a:off x="0" y="0"/>
          <a:ext cx="0" cy="0"/>
          <a:chOff x="0" y="0"/>
          <a:chExt cx="0" cy="0"/>
        </a:xfrm>
      </p:grpSpPr>
      <p:sp>
        <p:nvSpPr>
          <p:cNvPr id="108" name="Google Shape;108;p20"/>
          <p:cNvSpPr txBox="1">
            <a:spLocks noGrp="1"/>
          </p:cNvSpPr>
          <p:nvPr>
            <p:ph type="subTitle" idx="1"/>
          </p:nvPr>
        </p:nvSpPr>
        <p:spPr>
          <a:xfrm>
            <a:off x="1154880" y="973800"/>
            <a:ext cx="8760960" cy="32770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1"/>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2" name="Google Shape;112;p21"/>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3" name="Google Shape;113;p21"/>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2"/>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7" name="Google Shape;117;p22"/>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8" name="Google Shape;118;p22"/>
          <p:cNvSpPr txBox="1">
            <a:spLocks noGrp="1"/>
          </p:cNvSpPr>
          <p:nvPr>
            <p:ph type="body" idx="3"/>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3"/>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2" name="Google Shape;122;p23"/>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3" name="Google Shape;123;p23"/>
          <p:cNvSpPr txBox="1">
            <a:spLocks noGrp="1"/>
          </p:cNvSpPr>
          <p:nvPr>
            <p:ph type="body" idx="3"/>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4"/>
          <p:cNvSpPr txBox="1">
            <a:spLocks noGrp="1"/>
          </p:cNvSpPr>
          <p:nvPr>
            <p:ph type="body" idx="1"/>
          </p:nvPr>
        </p:nvSpPr>
        <p:spPr>
          <a:xfrm>
            <a:off x="1154880" y="260352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7" name="Google Shape;127;p24"/>
          <p:cNvSpPr txBox="1">
            <a:spLocks noGrp="1"/>
          </p:cNvSpPr>
          <p:nvPr>
            <p:ph type="body" idx="2"/>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1" name="Google Shape;131;p25"/>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2" name="Google Shape;132;p25"/>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3" name="Google Shape;133;p25"/>
          <p:cNvSpPr txBox="1">
            <a:spLocks noGrp="1"/>
          </p:cNvSpPr>
          <p:nvPr>
            <p:ph type="body" idx="4"/>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body" idx="1"/>
          </p:nvPr>
        </p:nvSpPr>
        <p:spPr>
          <a:xfrm>
            <a:off x="115488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26"/>
          <p:cNvSpPr txBox="1">
            <a:spLocks noGrp="1"/>
          </p:cNvSpPr>
          <p:nvPr>
            <p:ph type="body" idx="2"/>
          </p:nvPr>
        </p:nvSpPr>
        <p:spPr>
          <a:xfrm>
            <a:off x="413892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26"/>
          <p:cNvSpPr txBox="1">
            <a:spLocks noGrp="1"/>
          </p:cNvSpPr>
          <p:nvPr>
            <p:ph type="body" idx="3"/>
          </p:nvPr>
        </p:nvSpPr>
        <p:spPr>
          <a:xfrm>
            <a:off x="712260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26"/>
          <p:cNvSpPr txBox="1">
            <a:spLocks noGrp="1"/>
          </p:cNvSpPr>
          <p:nvPr>
            <p:ph type="body" idx="4"/>
          </p:nvPr>
        </p:nvSpPr>
        <p:spPr>
          <a:xfrm>
            <a:off x="115488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0" name="Google Shape;140;p26"/>
          <p:cNvSpPr txBox="1">
            <a:spLocks noGrp="1"/>
          </p:cNvSpPr>
          <p:nvPr>
            <p:ph type="body" idx="5"/>
          </p:nvPr>
        </p:nvSpPr>
        <p:spPr>
          <a:xfrm>
            <a:off x="413892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1" name="Google Shape;141;p26"/>
          <p:cNvSpPr txBox="1">
            <a:spLocks noGrp="1"/>
          </p:cNvSpPr>
          <p:nvPr>
            <p:ph type="body" idx="6"/>
          </p:nvPr>
        </p:nvSpPr>
        <p:spPr>
          <a:xfrm>
            <a:off x="712260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1154880" y="973800"/>
            <a:ext cx="8760960" cy="3277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0"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1"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2"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4"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5"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6" name="PlaceHolder 4"/>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154880" y="973800"/>
            <a:ext cx="8760960" cy="706680"/>
          </a:xfrm>
          <a:prstGeom prst="rect">
            <a:avLst/>
          </a:prstGeom>
        </p:spPr>
        <p:txBody>
          <a:bodyPr lIns="0" tIns="0" rIns="0" bIns="0" anchor="ctr"/>
          <a:lstStyle/>
          <a:p>
            <a:endParaRPr lang="en-US" sz="1800" b="0" strike="noStrike" spc="-1">
              <a:solidFill>
                <a:srgbClr val="000000"/>
              </a:solidFill>
              <a:latin typeface="Century Gothic"/>
            </a:endParaRPr>
          </a:p>
        </p:txBody>
      </p:sp>
      <p:sp>
        <p:nvSpPr>
          <p:cNvPr id="38"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39"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40" name="PlaceHolder 4"/>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0" name="Group 1"/>
          <p:cNvGrpSpPr/>
          <p:nvPr/>
        </p:nvGrpSpPr>
        <p:grpSpPr>
          <a:xfrm>
            <a:off x="0" y="0"/>
            <a:ext cx="12191760" cy="6857640"/>
            <a:chOff x="0" y="0"/>
            <a:chExt cx="12191760" cy="6857640"/>
          </a:xfrm>
        </p:grpSpPr>
        <p:sp>
          <p:nvSpPr>
            <p:cNvPr id="21"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0" y="2895480"/>
              <a:ext cx="2361960" cy="2361960"/>
            </a:xfrm>
            <a:prstGeom prst="ellipse">
              <a:avLst/>
            </a:prstGeom>
            <a:gradFill rotWithShape="0">
              <a:gsLst>
                <a:gs pos="0">
                  <a:schemeClr val="accent5">
                    <a:alpha val="8000"/>
                  </a:schemeClr>
                </a:gs>
                <a:gs pos="36000">
                  <a:schemeClr val="accent5">
                    <a:alpha val="8000"/>
                  </a:schemeClr>
                </a:gs>
                <a:gs pos="72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609040" y="58672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8609040" y="167652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7999560" y="8640"/>
              <a:ext cx="1599840" cy="1599840"/>
            </a:xfrm>
            <a:prstGeom prst="ellipse">
              <a:avLst/>
            </a:prstGeom>
            <a:gradFill rotWithShape="0">
              <a:gsLst>
                <a:gs pos="0">
                  <a:schemeClr val="accent5">
                    <a:alpha val="14000"/>
                  </a:schemeClr>
                </a:gs>
                <a:gs pos="36000">
                  <a:schemeClr val="accent5">
                    <a:alpha val="7000"/>
                  </a:schemeClr>
                </a:gs>
                <a:gs pos="73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9"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0" name="CustomShape 11" hidden="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11" name="Group 12"/>
          <p:cNvGrpSpPr/>
          <p:nvPr/>
        </p:nvGrpSpPr>
        <p:grpSpPr>
          <a:xfrm>
            <a:off x="0" y="0"/>
            <a:ext cx="12191760" cy="6857640"/>
            <a:chOff x="0" y="0"/>
            <a:chExt cx="12191760" cy="6857640"/>
          </a:xfrm>
        </p:grpSpPr>
        <p:sp>
          <p:nvSpPr>
            <p:cNvPr id="12" name="CustomShape 13"/>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3" name="CustomShape 14"/>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14" name="PlaceHolder 15"/>
          <p:cNvSpPr>
            <a:spLocks noGrp="1"/>
          </p:cNvSpPr>
          <p:nvPr>
            <p:ph type="title"/>
          </p:nvPr>
        </p:nvSpPr>
        <p:spPr>
          <a:xfrm>
            <a:off x="1154880" y="2099880"/>
            <a:ext cx="8825400" cy="2677320"/>
          </a:xfrm>
          <a:prstGeom prst="rect">
            <a:avLst/>
          </a:prstGeom>
        </p:spPr>
        <p:txBody>
          <a:bodyPr anchor="b"/>
          <a:lstStyle/>
          <a:p>
            <a:pPr>
              <a:lnSpc>
                <a:spcPct val="100000"/>
              </a:lnSpc>
            </a:pPr>
            <a:r>
              <a:rPr lang="en-US" sz="5400" b="0" strike="noStrike" spc="-1">
                <a:solidFill>
                  <a:srgbClr val="EBEBEB"/>
                </a:solidFill>
                <a:latin typeface="Century Gothic"/>
              </a:rPr>
              <a:t>Click to edit Master title style</a:t>
            </a:r>
            <a:endParaRPr lang="en-US" sz="5400" b="0" strike="noStrike" spc="-1">
              <a:solidFill>
                <a:srgbClr val="000000"/>
              </a:solidFill>
              <a:latin typeface="Century Gothic"/>
            </a:endParaRPr>
          </a:p>
        </p:txBody>
      </p:sp>
      <p:sp>
        <p:nvSpPr>
          <p:cNvPr id="15" name="PlaceHolder 16"/>
          <p:cNvSpPr>
            <a:spLocks noGrp="1"/>
          </p:cNvSpPr>
          <p:nvPr>
            <p:ph type="dt"/>
          </p:nvPr>
        </p:nvSpPr>
        <p:spPr>
          <a:xfrm rot="5400000">
            <a:off x="10159200" y="1792080"/>
            <a:ext cx="990360" cy="304560"/>
          </a:xfrm>
          <a:prstGeom prst="rect">
            <a:avLst/>
          </a:prstGeom>
        </p:spPr>
        <p:txBody>
          <a:bodyPr/>
          <a:lstStyle/>
          <a:p>
            <a:pPr>
              <a:lnSpc>
                <a:spcPct val="100000"/>
              </a:lnSpc>
            </a:pPr>
            <a:fld id="{B9D29A87-1921-4A24-A79A-7115B6CBB33C}" type="datetime">
              <a:rPr lang="en-US" sz="1000" b="0" strike="noStrike" spc="-1">
                <a:solidFill>
                  <a:srgbClr val="FFFFFF"/>
                </a:solidFill>
                <a:latin typeface="Century Gothic"/>
              </a:rPr>
              <a:t>6/15/2020</a:t>
            </a:fld>
            <a:endParaRPr lang="en-US" sz="1000" b="0" strike="noStrike" spc="-1">
              <a:latin typeface="Times New Roman"/>
            </a:endParaRPr>
          </a:p>
        </p:txBody>
      </p:sp>
      <p:sp>
        <p:nvSpPr>
          <p:cNvPr id="16" name="PlaceHolder 17"/>
          <p:cNvSpPr>
            <a:spLocks noGrp="1"/>
          </p:cNvSpPr>
          <p:nvPr>
            <p:ph type="ftr"/>
          </p:nvPr>
        </p:nvSpPr>
        <p:spPr>
          <a:xfrm rot="5400000">
            <a:off x="8952120" y="3227760"/>
            <a:ext cx="3859560" cy="304560"/>
          </a:xfrm>
          <a:prstGeom prst="rect">
            <a:avLst/>
          </a:prstGeom>
        </p:spPr>
        <p:txBody>
          <a:bodyPr anchor="ctr"/>
          <a:lstStyle/>
          <a:p>
            <a:endParaRPr lang="en-US" sz="2400" b="0" strike="noStrike" spc="-1">
              <a:latin typeface="Times New Roman"/>
            </a:endParaRPr>
          </a:p>
        </p:txBody>
      </p:sp>
      <p:sp>
        <p:nvSpPr>
          <p:cNvPr id="17" name="CustomShape 18"/>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 name="PlaceHolder 19"/>
          <p:cNvSpPr>
            <a:spLocks noGrp="1"/>
          </p:cNvSpPr>
          <p:nvPr>
            <p:ph type="sldNum"/>
          </p:nvPr>
        </p:nvSpPr>
        <p:spPr>
          <a:xfrm>
            <a:off x="10352520" y="295560"/>
            <a:ext cx="837720" cy="767160"/>
          </a:xfrm>
          <a:prstGeom prst="rect">
            <a:avLst/>
          </a:prstGeom>
        </p:spPr>
        <p:txBody>
          <a:bodyPr anchor="b"/>
          <a:lstStyle/>
          <a:p>
            <a:pPr algn="ctr">
              <a:lnSpc>
                <a:spcPct val="100000"/>
              </a:lnSpc>
            </a:pPr>
            <a:fld id="{B40B8E4D-2415-4836-85F6-E88F617892B8}" type="slidenum">
              <a:rPr lang="en-US" sz="2800" b="0" strike="noStrike" spc="-1">
                <a:solidFill>
                  <a:srgbClr val="FFFFFF"/>
                </a:solidFill>
                <a:latin typeface="Century Gothic"/>
              </a:rPr>
              <a:t>‹#›</a:t>
            </a:fld>
            <a:endParaRPr lang="en-US" sz="2800" b="0" strike="noStrike" spc="-1">
              <a:latin typeface="Times New Roman"/>
            </a:endParaRPr>
          </a:p>
        </p:txBody>
      </p:sp>
      <p:sp>
        <p:nvSpPr>
          <p:cNvPr id="19" name="PlaceHolder 2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6" name="Group 1"/>
          <p:cNvGrpSpPr/>
          <p:nvPr/>
        </p:nvGrpSpPr>
        <p:grpSpPr>
          <a:xfrm>
            <a:off x="0" y="0"/>
            <a:ext cx="12191760" cy="6857640"/>
            <a:chOff x="0" y="0"/>
            <a:chExt cx="12191760" cy="6857640"/>
          </a:xfrm>
        </p:grpSpPr>
        <p:sp>
          <p:nvSpPr>
            <p:cNvPr id="57"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8" name="CustomShape 3"/>
            <p:cNvSpPr/>
            <p:nvPr/>
          </p:nvSpPr>
          <p:spPr>
            <a:xfrm>
              <a:off x="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0" y="2895480"/>
              <a:ext cx="2361960" cy="2361960"/>
            </a:xfrm>
            <a:prstGeom prst="ellipse">
              <a:avLst/>
            </a:prstGeom>
            <a:gradFill rotWithShape="0">
              <a:gsLst>
                <a:gs pos="0">
                  <a:schemeClr val="accent5">
                    <a:alpha val="8000"/>
                  </a:schemeClr>
                </a:gs>
                <a:gs pos="36000">
                  <a:schemeClr val="accent5">
                    <a:alpha val="8000"/>
                  </a:schemeClr>
                </a:gs>
                <a:gs pos="72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609040" y="58672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8609040" y="167652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7999560" y="8640"/>
              <a:ext cx="1599840" cy="1599840"/>
            </a:xfrm>
            <a:prstGeom prst="ellipse">
              <a:avLst/>
            </a:prstGeom>
            <a:gradFill rotWithShape="0">
              <a:gsLst>
                <a:gs pos="0">
                  <a:schemeClr val="accent5">
                    <a:alpha val="14000"/>
                  </a:schemeClr>
                </a:gs>
                <a:gs pos="36000">
                  <a:schemeClr val="accent5">
                    <a:alpha val="7000"/>
                  </a:schemeClr>
                </a:gs>
                <a:gs pos="73000">
                  <a:schemeClr val="accent5">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64"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65"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66" name="CustomShape 1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PlaceHolder 12"/>
          <p:cNvSpPr>
            <a:spLocks noGrp="1"/>
          </p:cNvSpPr>
          <p:nvPr>
            <p:ph type="title"/>
          </p:nvPr>
        </p:nvSpPr>
        <p:spPr>
          <a:xfrm>
            <a:off x="1154880" y="973800"/>
            <a:ext cx="8760960" cy="706680"/>
          </a:xfrm>
          <a:prstGeom prst="rect">
            <a:avLst/>
          </a:prstGeom>
        </p:spPr>
        <p:txBody>
          <a:bodyPr anchor="ctr"/>
          <a:lstStyle/>
          <a:p>
            <a:pPr>
              <a:lnSpc>
                <a:spcPct val="100000"/>
              </a:lnSpc>
            </a:pPr>
            <a:r>
              <a:rPr lang="en-US" sz="3600" b="0" strike="noStrike" spc="-1">
                <a:solidFill>
                  <a:srgbClr val="EBEBEB"/>
                </a:solidFill>
                <a:latin typeface="Century Gothic"/>
              </a:rPr>
              <a:t>Click to edit Master title style</a:t>
            </a:r>
            <a:endParaRPr lang="en-US" sz="3600" b="0" strike="noStrike" spc="-1">
              <a:solidFill>
                <a:srgbClr val="000000"/>
              </a:solidFill>
              <a:latin typeface="Century Gothic"/>
            </a:endParaRPr>
          </a:p>
        </p:txBody>
      </p:sp>
      <p:sp>
        <p:nvSpPr>
          <p:cNvPr id="68" name="PlaceHolder 13"/>
          <p:cNvSpPr>
            <a:spLocks noGrp="1"/>
          </p:cNvSpPr>
          <p:nvPr>
            <p:ph type="body"/>
          </p:nvPr>
        </p:nvSpPr>
        <p:spPr>
          <a:xfrm>
            <a:off x="1154880" y="2603520"/>
            <a:ext cx="8825400" cy="3416040"/>
          </a:xfrm>
          <a:prstGeom prst="rect">
            <a:avLst/>
          </a:prstGeom>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Edit Master text styles</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Second level</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Third level</a:t>
            </a:r>
          </a:p>
          <a:p>
            <a:pPr marL="1600200" lvl="3"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Fourth level</a:t>
            </a:r>
          </a:p>
          <a:p>
            <a:pPr marL="2057400" lvl="4"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Fifth level</a:t>
            </a:r>
          </a:p>
        </p:txBody>
      </p:sp>
      <p:sp>
        <p:nvSpPr>
          <p:cNvPr id="69" name="PlaceHolder 14"/>
          <p:cNvSpPr>
            <a:spLocks noGrp="1"/>
          </p:cNvSpPr>
          <p:nvPr>
            <p:ph type="dt"/>
          </p:nvPr>
        </p:nvSpPr>
        <p:spPr>
          <a:xfrm>
            <a:off x="10653120" y="6391800"/>
            <a:ext cx="990360" cy="304560"/>
          </a:xfrm>
          <a:prstGeom prst="rect">
            <a:avLst/>
          </a:prstGeom>
        </p:spPr>
        <p:txBody>
          <a:bodyPr anchor="ctr"/>
          <a:lstStyle/>
          <a:p>
            <a:pPr algn="r">
              <a:lnSpc>
                <a:spcPct val="100000"/>
              </a:lnSpc>
            </a:pPr>
            <a:fld id="{0BF84832-FF66-4849-AF69-B7B3EFEAF8E2}" type="datetime">
              <a:rPr lang="en-US" sz="1000" b="1" strike="noStrike" spc="-1">
                <a:solidFill>
                  <a:srgbClr val="B31166"/>
                </a:solidFill>
                <a:latin typeface="Century Gothic"/>
              </a:rPr>
              <a:t>6/15/2020</a:t>
            </a:fld>
            <a:endParaRPr lang="en-US" sz="1000" b="0" strike="noStrike" spc="-1">
              <a:latin typeface="Times New Roman"/>
            </a:endParaRPr>
          </a:p>
        </p:txBody>
      </p:sp>
      <p:sp>
        <p:nvSpPr>
          <p:cNvPr id="70" name="PlaceHolder 15"/>
          <p:cNvSpPr>
            <a:spLocks noGrp="1"/>
          </p:cNvSpPr>
          <p:nvPr>
            <p:ph type="ftr"/>
          </p:nvPr>
        </p:nvSpPr>
        <p:spPr>
          <a:xfrm>
            <a:off x="561240" y="6391800"/>
            <a:ext cx="3859560" cy="304560"/>
          </a:xfrm>
          <a:prstGeom prst="rect">
            <a:avLst/>
          </a:prstGeom>
        </p:spPr>
        <p:txBody>
          <a:bodyPr anchor="ctr"/>
          <a:lstStyle/>
          <a:p>
            <a:endParaRPr lang="en-US" sz="2400" b="0" strike="noStrike" spc="-1">
              <a:latin typeface="Times New Roman"/>
            </a:endParaRPr>
          </a:p>
        </p:txBody>
      </p:sp>
      <p:sp>
        <p:nvSpPr>
          <p:cNvPr id="71" name="PlaceHolder 16"/>
          <p:cNvSpPr>
            <a:spLocks noGrp="1"/>
          </p:cNvSpPr>
          <p:nvPr>
            <p:ph type="sldNum"/>
          </p:nvPr>
        </p:nvSpPr>
        <p:spPr>
          <a:xfrm>
            <a:off x="10352520" y="295560"/>
            <a:ext cx="837720" cy="767160"/>
          </a:xfrm>
          <a:prstGeom prst="rect">
            <a:avLst/>
          </a:prstGeom>
        </p:spPr>
        <p:txBody>
          <a:bodyPr anchor="b"/>
          <a:lstStyle/>
          <a:p>
            <a:pPr algn="ctr">
              <a:lnSpc>
                <a:spcPct val="100000"/>
              </a:lnSpc>
            </a:pPr>
            <a:fld id="{3B488ACB-D509-4BB6-A899-0DDC491D38E1}" type="slidenum">
              <a:rPr lang="en-US" sz="2800" b="0" strike="noStrike" spc="-1">
                <a:solidFill>
                  <a:srgbClr val="FFFFFF"/>
                </a:solidFill>
                <a:latin typeface="Century Gothic"/>
              </a:rPr>
              <a:t>‹#›</a:t>
            </a:fld>
            <a:endParaRPr lang="en-US" sz="2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91760" cy="6857640"/>
            <a:chOff x="0" y="0"/>
            <a:chExt cx="12191760" cy="6857640"/>
          </a:xfrm>
        </p:grpSpPr>
        <p:sp>
          <p:nvSpPr>
            <p:cNvPr id="11" name="Google Shape;11;p1"/>
            <p:cNvSpPr/>
            <p:nvPr/>
          </p:nvSpPr>
          <p:spPr>
            <a:xfrm>
              <a:off x="0" y="0"/>
              <a:ext cx="12191760" cy="685764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0" y="2666880"/>
              <a:ext cx="4190760" cy="419076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0" y="2895480"/>
              <a:ext cx="2361960" cy="236196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609040" y="5867280"/>
              <a:ext cx="990360" cy="99036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8609040" y="1676520"/>
              <a:ext cx="2819160" cy="281916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7999560" y="8640"/>
              <a:ext cx="1599840" cy="159984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rot="-589800">
              <a:off x="8490960" y="1797480"/>
              <a:ext cx="3299040" cy="44064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459360" y="1866240"/>
              <a:ext cx="11277360" cy="453348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440"/>
              <a:ext cx="12191760" cy="6856200"/>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grpSp>
        <p:nvGrpSpPr>
          <p:cNvPr id="20" name="Google Shape;20;p1"/>
          <p:cNvGrpSpPr/>
          <p:nvPr/>
        </p:nvGrpSpPr>
        <p:grpSpPr>
          <a:xfrm>
            <a:off x="0" y="0"/>
            <a:ext cx="12191760" cy="6857640"/>
            <a:chOff x="0" y="0"/>
            <a:chExt cx="12191760" cy="6857640"/>
          </a:xfrm>
        </p:grpSpPr>
        <p:sp>
          <p:nvSpPr>
            <p:cNvPr id="21" name="Google Shape;21;p1"/>
            <p:cNvSpPr/>
            <p:nvPr/>
          </p:nvSpPr>
          <p:spPr>
            <a:xfrm>
              <a:off x="0" y="0"/>
              <a:ext cx="12191760" cy="685764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0" y="1440"/>
              <a:ext cx="12191760" cy="6856200"/>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 name="Google Shape;23;p1"/>
          <p:cNvSpPr txBox="1">
            <a:spLocks noGrp="1"/>
          </p:cNvSpPr>
          <p:nvPr>
            <p:ph type="title"/>
          </p:nvPr>
        </p:nvSpPr>
        <p:spPr>
          <a:xfrm>
            <a:off x="1154880" y="2099880"/>
            <a:ext cx="8825400" cy="267732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4" name="Google Shape;24;p1"/>
          <p:cNvSpPr txBox="1">
            <a:spLocks noGrp="1"/>
          </p:cNvSpPr>
          <p:nvPr>
            <p:ph type="dt" idx="10"/>
          </p:nvPr>
        </p:nvSpPr>
        <p:spPr>
          <a:xfrm rot="5400000">
            <a:off x="10159200" y="1792080"/>
            <a:ext cx="990360" cy="3045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5" name="Google Shape;25;p1"/>
          <p:cNvSpPr txBox="1">
            <a:spLocks noGrp="1"/>
          </p:cNvSpPr>
          <p:nvPr>
            <p:ph type="ftr" idx="11"/>
          </p:nvPr>
        </p:nvSpPr>
        <p:spPr>
          <a:xfrm rot="5400000">
            <a:off x="8952120" y="3227760"/>
            <a:ext cx="3859560" cy="3045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 name="Google Shape;26;p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txBox="1">
            <a:spLocks noGrp="1"/>
          </p:cNvSpPr>
          <p:nvPr>
            <p:ph type="sldNum" idx="12"/>
          </p:nvPr>
        </p:nvSpPr>
        <p:spPr>
          <a:xfrm>
            <a:off x="10352520" y="295560"/>
            <a:ext cx="837720" cy="76716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28" name="Google Shape;28;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
        <p:cNvGrpSpPr/>
        <p:nvPr/>
      </p:nvGrpSpPr>
      <p:grpSpPr>
        <a:xfrm>
          <a:off x="0" y="0"/>
          <a:ext cx="0" cy="0"/>
          <a:chOff x="0" y="0"/>
          <a:chExt cx="0" cy="0"/>
        </a:xfrm>
      </p:grpSpPr>
      <p:grpSp>
        <p:nvGrpSpPr>
          <p:cNvPr id="78" name="Google Shape;78;p14"/>
          <p:cNvGrpSpPr/>
          <p:nvPr/>
        </p:nvGrpSpPr>
        <p:grpSpPr>
          <a:xfrm>
            <a:off x="0" y="0"/>
            <a:ext cx="12191760" cy="6857640"/>
            <a:chOff x="0" y="0"/>
            <a:chExt cx="12191760" cy="6857640"/>
          </a:xfrm>
        </p:grpSpPr>
        <p:sp>
          <p:nvSpPr>
            <p:cNvPr id="79" name="Google Shape;79;p14"/>
            <p:cNvSpPr/>
            <p:nvPr/>
          </p:nvSpPr>
          <p:spPr>
            <a:xfrm>
              <a:off x="0" y="0"/>
              <a:ext cx="12191760" cy="685764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0" y="2666880"/>
              <a:ext cx="4190760" cy="419076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0" y="2895480"/>
              <a:ext cx="2361960" cy="236196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8609040" y="5867280"/>
              <a:ext cx="990360" cy="99036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8609040" y="1676520"/>
              <a:ext cx="2819160" cy="281916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7999560" y="8640"/>
              <a:ext cx="1599840" cy="159984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rot="-589800">
              <a:off x="8490960" y="1797480"/>
              <a:ext cx="3299040" cy="44064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459360" y="1866240"/>
              <a:ext cx="11277360" cy="453348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87" name="Google Shape;87;p14"/>
            <p:cNvSpPr/>
            <p:nvPr/>
          </p:nvSpPr>
          <p:spPr>
            <a:xfrm>
              <a:off x="0" y="1440"/>
              <a:ext cx="12191760" cy="6856200"/>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8" name="Google Shape;88;p14"/>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a:spLocks noGrp="1"/>
          </p:cNvSpPr>
          <p:nvPr>
            <p:ph type="title"/>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0" name="Google Shape;90;p14"/>
          <p:cNvSpPr txBox="1">
            <a:spLocks noGrp="1"/>
          </p:cNvSpPr>
          <p:nvPr>
            <p:ph type="body" idx="1"/>
          </p:nvPr>
        </p:nvSpPr>
        <p:spPr>
          <a:xfrm>
            <a:off x="1154880" y="2603520"/>
            <a:ext cx="8825400" cy="341604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1" name="Google Shape;91;p14"/>
          <p:cNvSpPr txBox="1">
            <a:spLocks noGrp="1"/>
          </p:cNvSpPr>
          <p:nvPr>
            <p:ph type="dt" idx="10"/>
          </p:nvPr>
        </p:nvSpPr>
        <p:spPr>
          <a:xfrm>
            <a:off x="10653120" y="6391800"/>
            <a:ext cx="990360" cy="3045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2" name="Google Shape;92;p14"/>
          <p:cNvSpPr txBox="1">
            <a:spLocks noGrp="1"/>
          </p:cNvSpPr>
          <p:nvPr>
            <p:ph type="ftr" idx="11"/>
          </p:nvPr>
        </p:nvSpPr>
        <p:spPr>
          <a:xfrm>
            <a:off x="561240" y="6391800"/>
            <a:ext cx="3859560" cy="3045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3" name="Google Shape;93;p14"/>
          <p:cNvSpPr txBox="1">
            <a:spLocks noGrp="1"/>
          </p:cNvSpPr>
          <p:nvPr>
            <p:ph type="sldNum" idx="12"/>
          </p:nvPr>
        </p:nvSpPr>
        <p:spPr>
          <a:xfrm>
            <a:off x="10352520" y="295560"/>
            <a:ext cx="837720" cy="76716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831DCFE-2A21-4AE2-BCDB-4355DADEFF9D}"/>
              </a:ext>
            </a:extLst>
          </p:cNvPr>
          <p:cNvSpPr>
            <a:spLocks noGrp="1"/>
          </p:cNvSpPr>
          <p:nvPr>
            <p:ph type="subTitle" idx="1"/>
          </p:nvPr>
        </p:nvSpPr>
        <p:spPr>
          <a:xfrm>
            <a:off x="1154880" y="2603520"/>
            <a:ext cx="9577754" cy="3599305"/>
          </a:xfrm>
        </p:spPr>
        <p:txBody>
          <a:bodyPr/>
          <a:lstStyle/>
          <a:p>
            <a:r>
              <a:rPr lang="en-US" sz="2000" b="1" dirty="0"/>
              <a:t>   The material used in this presentation i.e., pictures/graphs/text, etc. is solely intended for educational/teaching purpose, offered free of cost to the students for use under special circumstances of Online Education due to COVID-19 Lockdown situation and may include copyrighted material - the use of which may not have been specifically authorised by Copyright Owners. </a:t>
            </a:r>
            <a:r>
              <a:rPr lang="en-US" sz="2000" b="1"/>
              <a:t>Its</a:t>
            </a:r>
            <a:r>
              <a:rPr lang="en-US" sz="2000" b="1" dirty="0"/>
              <a:t> application constitutes Fair Use of any such copyrighted material as provided in globally accepted law of many countries. The contents of presentations are intended only for the attendees of the class being conducted by the presenter.</a:t>
            </a:r>
          </a:p>
        </p:txBody>
      </p:sp>
      <p:sp>
        <p:nvSpPr>
          <p:cNvPr id="5" name="Google Shape;154;p28">
            <a:extLst>
              <a:ext uri="{FF2B5EF4-FFF2-40B4-BE49-F238E27FC236}">
                <a16:creationId xmlns:a16="http://schemas.microsoft.com/office/drawing/2014/main" id="{D8A6E98D-5E70-4CE1-B8C3-8C3D2B4C49A4}"/>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pPr algn="ctr"/>
            <a:r>
              <a:rPr lang="en-US" sz="3600" b="1">
                <a:solidFill>
                  <a:srgbClr val="EBEBEB"/>
                </a:solidFill>
                <a:latin typeface="Century Gothic"/>
                <a:sym typeface="Century Gothic"/>
              </a:rPr>
              <a:t>FAIR USE NOTICE</a:t>
            </a:r>
            <a:endParaRPr lang="en-US" b="1"/>
          </a:p>
        </p:txBody>
      </p:sp>
    </p:spTree>
    <p:extLst>
      <p:ext uri="{BB962C8B-B14F-4D97-AF65-F5344CB8AC3E}">
        <p14:creationId xmlns:p14="http://schemas.microsoft.com/office/powerpoint/2010/main" val="318980268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2. The Client-Server Paradigm</a:t>
            </a:r>
            <a:endParaRPr lang="en-US" sz="3600" b="0" strike="noStrike" spc="-1">
              <a:solidFill>
                <a:srgbClr val="000000"/>
              </a:solidFill>
              <a:latin typeface="Century Gothic"/>
            </a:endParaRPr>
          </a:p>
        </p:txBody>
      </p:sp>
      <p:sp>
        <p:nvSpPr>
          <p:cNvPr id="150" name="TextShape 2"/>
          <p:cNvSpPr txBox="1"/>
          <p:nvPr/>
        </p:nvSpPr>
        <p:spPr>
          <a:xfrm>
            <a:off x="1372680" y="2178000"/>
            <a:ext cx="9146160" cy="495252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Best known paradigm for network applications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Asymmetric roles to two processes; Client And Server (Event synchronization is simplified)</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Server waits passively for the requests and is thus the service provider</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Client issues specific requests to the server and awaits the server’s response.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client server model provides an efficient abstraction for the delivery of network services.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Operations: Listen and accept requests for server, issue request and accept response for the client process.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Many internet services support this paradigm. Well known are HTTP, FTP, DNS, etc. </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2"/>
          <p:cNvPicPr/>
          <p:nvPr/>
        </p:nvPicPr>
        <p:blipFill>
          <a:blip r:embed="rId2"/>
          <a:stretch/>
        </p:blipFill>
        <p:spPr>
          <a:xfrm>
            <a:off x="1904040" y="533520"/>
            <a:ext cx="7316640" cy="5486040"/>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3. The Peer-to-Peer Paradigm</a:t>
            </a:r>
            <a:endParaRPr lang="en-US" sz="3600" b="0" strike="noStrike" spc="-1">
              <a:solidFill>
                <a:srgbClr val="000000"/>
              </a:solidFill>
              <a:latin typeface="Century Gothic"/>
            </a:endParaRPr>
          </a:p>
        </p:txBody>
      </p:sp>
      <p:sp>
        <p:nvSpPr>
          <p:cNvPr id="153" name="TextShape 2"/>
          <p:cNvSpPr txBox="1"/>
          <p:nvPr/>
        </p:nvSpPr>
        <p:spPr>
          <a:xfrm>
            <a:off x="1154880" y="2603520"/>
            <a:ext cx="882540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client/server, there is no provision for server to initiate the communication.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the peer-to-peer paradigm, the participating processes play equal roles, with equivalent capabilities and responsibilities.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Each participant may issue a request and receive a response.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It is more appropriate for applications such as instant messaging, peer-to-peer file transfers, video conferencing and collaborative work.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Possible for an application to be based on both client server model as well as peer-to-peer model.</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2"/>
          <p:cNvPicPr/>
          <p:nvPr/>
        </p:nvPicPr>
        <p:blipFill>
          <a:blip r:embed="rId2"/>
          <a:stretch/>
        </p:blipFill>
        <p:spPr>
          <a:xfrm>
            <a:off x="2666160" y="914400"/>
            <a:ext cx="7316640" cy="5486040"/>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4. The Message System Paradigm</a:t>
            </a:r>
            <a:endParaRPr lang="en-US" sz="3600" b="0" strike="noStrike" spc="-1">
              <a:solidFill>
                <a:srgbClr val="000000"/>
              </a:solidFill>
              <a:latin typeface="Century Gothic"/>
            </a:endParaRPr>
          </a:p>
        </p:txBody>
      </p:sp>
      <p:sp>
        <p:nvSpPr>
          <p:cNvPr id="156"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Message System or Message-Oriented Middleware (MOM) paradigm is an elaboration of the basic message passing paradigm.</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message system serves as intermediary between processes. It acts as switch for processes to exchange messages asynchronously in a decoupled manner.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Sender deposits to message system which directs it to the receiver’s message queue.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There are two subtypes of message system models: the point-to-point message model and the publish/subscribe message model.</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2"/>
          <p:cNvPicPr/>
          <p:nvPr/>
        </p:nvPicPr>
        <p:blipFill>
          <a:blip r:embed="rId2"/>
          <a:stretch/>
        </p:blipFill>
        <p:spPr>
          <a:xfrm>
            <a:off x="1751400" y="1600200"/>
            <a:ext cx="7631280" cy="3628800"/>
          </a:xfrm>
          <a:prstGeom prst="rect">
            <a:avLst/>
          </a:prstGeom>
          <a:ln w="9360">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Toolkits based on the Message System Paradigm</a:t>
            </a:r>
            <a:endParaRPr lang="en-US" sz="3600" b="0" strike="noStrike" spc="-1">
              <a:solidFill>
                <a:srgbClr val="000000"/>
              </a:solidFill>
              <a:latin typeface="Century Gothic"/>
            </a:endParaRPr>
          </a:p>
        </p:txBody>
      </p:sp>
      <p:sp>
        <p:nvSpPr>
          <p:cNvPr id="159"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MOM paradigm has had a long history in distributed applications. a Message Queue Services (MQS) have been in use since the 1980’s.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IBM MQ*Series is an example of such a facility.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Other existing support for this paradigm are:</a:t>
            </a:r>
          </a:p>
          <a:p>
            <a:pPr marL="743040" lvl="1" indent="-285480">
              <a:lnSpc>
                <a:spcPct val="100000"/>
              </a:lnSpc>
              <a:spcBef>
                <a:spcPts val="1001"/>
              </a:spcBef>
              <a:buClr>
                <a:srgbClr val="B31166"/>
              </a:buClr>
              <a:buSzPct val="80000"/>
              <a:buFont typeface="Wingdings 3" charset="2"/>
              <a:buChar char=""/>
            </a:pPr>
            <a:r>
              <a:rPr lang="en-US" sz="1600" b="1" strike="noStrike" spc="-1">
                <a:solidFill>
                  <a:srgbClr val="404040"/>
                </a:solidFill>
                <a:latin typeface="Century Gothic"/>
              </a:rPr>
              <a:t>Microsoft’s Message Queue (MSQ)</a:t>
            </a:r>
            <a:r>
              <a:rPr lang="en-US" sz="1600" b="0" strike="noStrike" spc="-1">
                <a:solidFill>
                  <a:srgbClr val="404040"/>
                </a:solidFill>
                <a:latin typeface="Century Gothic"/>
              </a:rPr>
              <a:t>, </a:t>
            </a:r>
          </a:p>
          <a:p>
            <a:pPr marL="743040" lvl="1" indent="-285480">
              <a:lnSpc>
                <a:spcPct val="100000"/>
              </a:lnSpc>
              <a:spcBef>
                <a:spcPts val="1001"/>
              </a:spcBef>
              <a:buClr>
                <a:srgbClr val="B31166"/>
              </a:buClr>
              <a:buSzPct val="80000"/>
              <a:buFont typeface="Wingdings 3" charset="2"/>
              <a:buChar char=""/>
            </a:pPr>
            <a:r>
              <a:rPr lang="en-US" sz="1600" b="1" strike="noStrike" spc="-1">
                <a:solidFill>
                  <a:srgbClr val="404040"/>
                </a:solidFill>
                <a:latin typeface="Century Gothic"/>
              </a:rPr>
              <a:t>Java’s Message Service</a:t>
            </a:r>
            <a:endParaRPr lang="en-US" sz="1600" b="0" strike="noStrike" spc="-1">
              <a:solidFill>
                <a:srgbClr val="404040"/>
              </a:solidFill>
              <a:latin typeface="Century Gothic"/>
            </a:endParaRPr>
          </a:p>
        </p:txBody>
      </p:sp>
      <p:pic>
        <p:nvPicPr>
          <p:cNvPr id="160" name="Picture 2"/>
          <p:cNvPicPr/>
          <p:nvPr/>
        </p:nvPicPr>
        <p:blipFill>
          <a:blip r:embed="rId2"/>
          <a:stretch/>
        </p:blipFill>
        <p:spPr>
          <a:xfrm>
            <a:off x="6726826" y="3981600"/>
            <a:ext cx="4983840" cy="2255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The Point-to-Point Message Model</a:t>
            </a:r>
            <a:endParaRPr lang="en-US" sz="3600" b="0" strike="noStrike" spc="-1">
              <a:solidFill>
                <a:srgbClr val="000000"/>
              </a:solidFill>
              <a:latin typeface="Century Gothic"/>
            </a:endParaRPr>
          </a:p>
        </p:txBody>
      </p:sp>
      <p:sp>
        <p:nvSpPr>
          <p:cNvPr id="162"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message depository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Via the middleware, sender deposits a message in the message queue of the receiving process.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receiving process extracts the messages from its message queue and handles each message accordingly.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This model provides additional abstraction for asynchronous operations.</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Auction System Example</a:t>
            </a:r>
            <a:endParaRPr lang="en-US" dirty="0"/>
          </a:p>
        </p:txBody>
      </p:sp>
      <p:pic>
        <p:nvPicPr>
          <p:cNvPr id="2" name="Picture 2" descr="A picture containing indoor, table, bird&#10;&#10;Description generated with very high confidence">
            <a:extLst>
              <a:ext uri="{FF2B5EF4-FFF2-40B4-BE49-F238E27FC236}">
                <a16:creationId xmlns:a16="http://schemas.microsoft.com/office/drawing/2014/main" id="{CCE73B3A-C95A-4433-A25F-63C95A750F17}"/>
              </a:ext>
            </a:extLst>
          </p:cNvPr>
          <p:cNvPicPr>
            <a:picLocks noChangeAspect="1"/>
          </p:cNvPicPr>
          <p:nvPr/>
        </p:nvPicPr>
        <p:blipFill>
          <a:blip r:embed="rId2"/>
          <a:stretch>
            <a:fillRect/>
          </a:stretch>
        </p:blipFill>
        <p:spPr>
          <a:xfrm>
            <a:off x="1392865" y="2315339"/>
            <a:ext cx="6287384" cy="2271622"/>
          </a:xfrm>
          <a:prstGeom prst="rect">
            <a:avLst/>
          </a:prstGeom>
        </p:spPr>
      </p:pic>
      <p:pic>
        <p:nvPicPr>
          <p:cNvPr id="3" name="Picture 3" descr="A picture containing indoor, table&#10;&#10;Description generated with very high confidence">
            <a:extLst>
              <a:ext uri="{FF2B5EF4-FFF2-40B4-BE49-F238E27FC236}">
                <a16:creationId xmlns:a16="http://schemas.microsoft.com/office/drawing/2014/main" id="{05758C46-B254-4EA2-9417-558DB8F31E00}"/>
              </a:ext>
            </a:extLst>
          </p:cNvPr>
          <p:cNvPicPr>
            <a:picLocks noChangeAspect="1"/>
          </p:cNvPicPr>
          <p:nvPr/>
        </p:nvPicPr>
        <p:blipFill rotWithShape="1">
          <a:blip r:embed="rId3"/>
          <a:srcRect t="5217" r="-135" b="435"/>
          <a:stretch/>
        </p:blipFill>
        <p:spPr>
          <a:xfrm>
            <a:off x="1392865" y="4541012"/>
            <a:ext cx="6562072" cy="1922682"/>
          </a:xfrm>
          <a:prstGeom prst="rect">
            <a:avLst/>
          </a:prstGeom>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The Publish/Subscribe Message Model</a:t>
            </a:r>
            <a:endParaRPr lang="en-US" sz="3600" b="0" strike="noStrike" spc="-1">
              <a:solidFill>
                <a:srgbClr val="000000"/>
              </a:solidFill>
              <a:latin typeface="Century Gothic"/>
            </a:endParaRPr>
          </a:p>
        </p:txBody>
      </p:sp>
      <p:sp>
        <p:nvSpPr>
          <p:cNvPr id="164"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this model, each message is associated with a specific topic or event.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Applications interested may subscribe to messages for event</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When the event occurs, the process publishes a message and system distributes to subscribers.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It offers a powerful abstraction for multicasting and group communication.</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publish operation allows a process to multicast</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subscribe operation allows a process to listen for such a multicast</a:t>
            </a:r>
          </a:p>
          <a:p>
            <a:pPr>
              <a:lnSpc>
                <a:spcPct val="100000"/>
              </a:lnSpc>
              <a:spcBef>
                <a:spcPts val="1001"/>
              </a:spcBef>
            </a:pP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3154782030"/>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p:nvPr/>
        </p:nvSpPr>
        <p:spPr>
          <a:xfrm>
            <a:off x="1566530" y="2807710"/>
            <a:ext cx="9222000" cy="13713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US" sz="5400" b="1" i="0" u="none" strike="noStrike" cap="none">
                <a:solidFill>
                  <a:srgbClr val="EBEBEB"/>
                </a:solidFill>
                <a:latin typeface="Century Gothic"/>
                <a:ea typeface="Century Gothic"/>
                <a:cs typeface="Century Gothic"/>
                <a:sym typeface="Century Gothic"/>
              </a:rPr>
              <a:t>CLOUD COMPUTING</a:t>
            </a:r>
            <a:endParaRPr sz="5400" b="1"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45008583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5. Remote Procedure Call Model</a:t>
            </a:r>
            <a:endParaRPr lang="en-US" sz="3600" b="0" strike="noStrike" spc="-1">
              <a:solidFill>
                <a:srgbClr val="000000"/>
              </a:solidFill>
              <a:latin typeface="Century Gothic"/>
            </a:endParaRPr>
          </a:p>
        </p:txBody>
      </p:sp>
      <p:sp>
        <p:nvSpPr>
          <p:cNvPr id="166" name="TextShape 2"/>
          <p:cNvSpPr txBox="1"/>
          <p:nvPr/>
        </p:nvSpPr>
        <p:spPr>
          <a:xfrm>
            <a:off x="1154880" y="2603520"/>
            <a:ext cx="882540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It was desirable to have a paradigm that allows distributed software to be written in a manner similar to conventional applications that run on a single processor.</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RPC provides such an abstraction</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Two independent processes which may reside on separate machines.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Process A calls a procedure that resides on Process B along with a list of arguments to the procedure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RPC triggers the predefined action in the process B, at the end of which it returns the value to process A.</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MP is data-oriented, where as RPC is action-oriented.</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2"/>
          <p:cNvPicPr/>
          <p:nvPr/>
        </p:nvPicPr>
        <p:blipFill>
          <a:blip r:embed="rId2"/>
          <a:stretch/>
        </p:blipFill>
        <p:spPr>
          <a:xfrm>
            <a:off x="2284920" y="1219320"/>
            <a:ext cx="7646760" cy="4667040"/>
          </a:xfrm>
          <a:prstGeom prst="rect">
            <a:avLst/>
          </a:prstGeom>
          <a:ln w="9360">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Auction System Example</a:t>
            </a:r>
            <a:endParaRPr lang="en-US" dirty="0"/>
          </a:p>
        </p:txBody>
      </p:sp>
      <p:pic>
        <p:nvPicPr>
          <p:cNvPr id="4" name="Picture 4" descr="A screenshot of a social media post&#10;&#10;Description generated with very high confidence">
            <a:extLst>
              <a:ext uri="{FF2B5EF4-FFF2-40B4-BE49-F238E27FC236}">
                <a16:creationId xmlns:a16="http://schemas.microsoft.com/office/drawing/2014/main" id="{8FB0743C-A0F9-4D40-89F7-886835AA23EE}"/>
              </a:ext>
            </a:extLst>
          </p:cNvPr>
          <p:cNvPicPr>
            <a:picLocks noChangeAspect="1"/>
          </p:cNvPicPr>
          <p:nvPr/>
        </p:nvPicPr>
        <p:blipFill>
          <a:blip r:embed="rId2"/>
          <a:stretch>
            <a:fillRect/>
          </a:stretch>
        </p:blipFill>
        <p:spPr>
          <a:xfrm>
            <a:off x="1366284" y="2686569"/>
            <a:ext cx="6526618" cy="3070885"/>
          </a:xfrm>
          <a:prstGeom prst="rect">
            <a:avLst/>
          </a:prstGeom>
        </p:spPr>
      </p:pic>
    </p:spTree>
    <p:extLst>
      <p:ext uri="{BB962C8B-B14F-4D97-AF65-F5344CB8AC3E}">
        <p14:creationId xmlns:p14="http://schemas.microsoft.com/office/powerpoint/2010/main" val="1307687985"/>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6. The Distributed Objects Paradigms</a:t>
            </a:r>
            <a:endParaRPr lang="en-US" sz="3600" b="0" strike="noStrike" spc="-1">
              <a:solidFill>
                <a:srgbClr val="000000"/>
              </a:solidFill>
              <a:latin typeface="Century Gothic"/>
            </a:endParaRPr>
          </a:p>
        </p:txBody>
      </p:sp>
      <p:sp>
        <p:nvSpPr>
          <p:cNvPr id="169" name="TextShape 2"/>
          <p:cNvSpPr txBox="1"/>
          <p:nvPr/>
        </p:nvSpPr>
        <p:spPr>
          <a:xfrm>
            <a:off x="1181520" y="2286000"/>
            <a:ext cx="9146160" cy="3464082"/>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Idea of applying object orientation to distributed applications.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Applications access objects distributed over a network.</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Two paradigms are:</a:t>
            </a:r>
          </a:p>
          <a:p>
            <a:pPr marL="343080" indent="-342720">
              <a:lnSpc>
                <a:spcPct val="100000"/>
              </a:lnSpc>
              <a:spcBef>
                <a:spcPts val="1001"/>
              </a:spcBef>
              <a:buClr>
                <a:srgbClr val="B31166"/>
              </a:buClr>
              <a:buSzPct val="80000"/>
              <a:buFont typeface="Wingdings 3" charset="2"/>
              <a:buChar char=""/>
            </a:pPr>
            <a:r>
              <a:rPr lang="en-US" sz="1800" b="1" strike="noStrike" spc="-1">
                <a:solidFill>
                  <a:srgbClr val="404040"/>
                </a:solidFill>
                <a:latin typeface="Century Gothic"/>
              </a:rPr>
              <a:t>REMOTE METHOD INVOCATION:</a:t>
            </a:r>
            <a:r>
              <a:rPr lang="en-US" sz="1800" b="0" strike="noStrike" spc="-1">
                <a:solidFill>
                  <a:srgbClr val="404040"/>
                </a:solidFill>
                <a:latin typeface="Century Gothic"/>
              </a:rPr>
              <a:t> OO equivalent of RPC. A process invokes methods in an object that may reside on remote host.</a:t>
            </a:r>
          </a:p>
          <a:p>
            <a:pPr marL="343080" indent="-342720">
              <a:lnSpc>
                <a:spcPct val="100000"/>
              </a:lnSpc>
              <a:spcBef>
                <a:spcPts val="1001"/>
              </a:spcBef>
              <a:buClr>
                <a:srgbClr val="B31166"/>
              </a:buClr>
              <a:buSzPct val="80000"/>
              <a:buFont typeface="Wingdings 3" charset="2"/>
              <a:buChar char=""/>
            </a:pPr>
            <a:r>
              <a:rPr lang="en-US" sz="1800" b="1" strike="noStrike" spc="-1">
                <a:solidFill>
                  <a:srgbClr val="404040"/>
                </a:solidFill>
                <a:latin typeface="Century Gothic"/>
              </a:rPr>
              <a:t>OBJECT REQUEST BROKER</a:t>
            </a:r>
            <a:r>
              <a:rPr lang="en-US" sz="1800" b="0" strike="noStrike" spc="-1">
                <a:solidFill>
                  <a:srgbClr val="404040"/>
                </a:solidFill>
                <a:latin typeface="Century Gothic"/>
              </a:rPr>
              <a:t>: A process issues request on ORB which directs it to an appropriate object that provides the desired service. Different from RMI because it acts as mediator between heterogeneous objects allowing interactions among objects implemented using different APIs and running on different platforms</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2"/>
          <p:cNvPicPr/>
          <p:nvPr/>
        </p:nvPicPr>
        <p:blipFill>
          <a:blip r:embed="rId2"/>
          <a:stretch/>
        </p:blipFill>
        <p:spPr>
          <a:xfrm>
            <a:off x="532080" y="228600"/>
            <a:ext cx="6716520" cy="3819240"/>
          </a:xfrm>
          <a:prstGeom prst="rect">
            <a:avLst/>
          </a:prstGeom>
          <a:ln w="9360">
            <a:noFill/>
          </a:ln>
        </p:spPr>
      </p:pic>
      <p:pic>
        <p:nvPicPr>
          <p:cNvPr id="171" name="Picture 3"/>
          <p:cNvPicPr/>
          <p:nvPr/>
        </p:nvPicPr>
        <p:blipFill>
          <a:blip r:embed="rId3"/>
          <a:stretch/>
        </p:blipFill>
        <p:spPr>
          <a:xfrm>
            <a:off x="5181480" y="4114800"/>
            <a:ext cx="5859000" cy="2514240"/>
          </a:xfrm>
          <a:prstGeom prst="rect">
            <a:avLst/>
          </a:prstGeom>
          <a:ln w="9360">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Auction System Example</a:t>
            </a:r>
            <a:endParaRPr lang="en-US" dirty="0"/>
          </a:p>
        </p:txBody>
      </p:sp>
      <p:sp>
        <p:nvSpPr>
          <p:cNvPr id="169" name="TextShape 2"/>
          <p:cNvSpPr txBox="1"/>
          <p:nvPr/>
        </p:nvSpPr>
        <p:spPr>
          <a:xfrm>
            <a:off x="1181520" y="2286000"/>
            <a:ext cx="9146160" cy="3676734"/>
          </a:xfrm>
          <a:prstGeom prst="rect">
            <a:avLst/>
          </a:prstGeom>
          <a:noFill/>
          <a:ln>
            <a:noFill/>
          </a:ln>
        </p:spPr>
        <p:txBody>
          <a:bodyPr anchor="t">
            <a:normAutofit/>
          </a:bodyPr>
          <a:lstStyle/>
          <a:p>
            <a:pPr marL="635">
              <a:spcBef>
                <a:spcPts val="1001"/>
              </a:spcBef>
              <a:buClr>
                <a:srgbClr val="B31166"/>
              </a:buClr>
              <a:buSzPct val="80000"/>
            </a:pPr>
            <a:r>
              <a:rPr lang="en-US" sz="1800" b="1" u="sng" strike="noStrike" spc="-1" dirty="0">
                <a:solidFill>
                  <a:srgbClr val="404040"/>
                </a:solidFill>
                <a:latin typeface="Century Gothic"/>
              </a:rPr>
              <a:t>REMOTE METHOD INVOCATION:</a:t>
            </a:r>
            <a:r>
              <a:rPr lang="en-US" b="1" u="sng" spc="-1" dirty="0">
                <a:solidFill>
                  <a:srgbClr val="404040"/>
                </a:solidFill>
                <a:latin typeface="Century Gothic"/>
              </a:rPr>
              <a:t> </a:t>
            </a:r>
            <a:endParaRPr lang="en-US" b="1" u="sng"/>
          </a:p>
          <a:p>
            <a:pPr marL="342900" indent="-342265">
              <a:spcBef>
                <a:spcPts val="1001"/>
              </a:spcBef>
              <a:buClr>
                <a:srgbClr val="B31166"/>
              </a:buClr>
              <a:buSzPct val="80000"/>
              <a:buFont typeface="Wingdings 3" charset="2"/>
              <a:buChar char=""/>
            </a:pPr>
            <a:r>
              <a:rPr lang="en-US" spc="-1" dirty="0">
                <a:ea typeface="+mn-lt"/>
                <a:cs typeface="+mn-lt"/>
              </a:rPr>
              <a:t>The implementation of our auctioning system is essentially the same as with RPC, except that object methods replace procedures</a:t>
            </a:r>
            <a:endParaRPr lang="en-US" b="1" spc="-1" dirty="0">
              <a:solidFill>
                <a:srgbClr val="404040"/>
              </a:solidFill>
              <a:latin typeface="Century Gothic"/>
            </a:endParaRPr>
          </a:p>
          <a:p>
            <a:pPr marL="635">
              <a:spcBef>
                <a:spcPts val="1001"/>
              </a:spcBef>
              <a:buClr>
                <a:srgbClr val="B31166"/>
              </a:buClr>
              <a:buSzPct val="80000"/>
            </a:pPr>
            <a:r>
              <a:rPr lang="en-US" sz="1800" b="1" u="sng" strike="noStrike" spc="-1" dirty="0">
                <a:solidFill>
                  <a:srgbClr val="404040"/>
                </a:solidFill>
                <a:latin typeface="Century Gothic"/>
              </a:rPr>
              <a:t>OBJECT REQUEST </a:t>
            </a:r>
            <a:r>
              <a:rPr lang="en-US" b="1" u="sng" spc="-1" dirty="0">
                <a:solidFill>
                  <a:srgbClr val="404040"/>
                </a:solidFill>
                <a:latin typeface="Century Gothic"/>
              </a:rPr>
              <a:t>BROKER</a:t>
            </a:r>
            <a:endParaRPr lang="en-US" b="1" u="sng" spc="-1">
              <a:solidFill>
                <a:srgbClr val="000000"/>
              </a:solidFill>
              <a:latin typeface="Arial"/>
              <a:cs typeface="Arial"/>
            </a:endParaRPr>
          </a:p>
          <a:p>
            <a:pPr marL="342900" indent="-342265">
              <a:spcBef>
                <a:spcPts val="1001"/>
              </a:spcBef>
              <a:buClr>
                <a:srgbClr val="B31166"/>
              </a:buClr>
              <a:buSzPct val="80000"/>
              <a:buFont typeface="Wingdings 3" charset="2"/>
              <a:buChar char=""/>
            </a:pPr>
            <a:r>
              <a:rPr lang="en-US" spc="-1" dirty="0">
                <a:solidFill>
                  <a:srgbClr val="000000"/>
                </a:solidFill>
                <a:latin typeface="Arial"/>
                <a:cs typeface="Arial"/>
              </a:rPr>
              <a:t>Implementation</a:t>
            </a:r>
            <a:r>
              <a:rPr lang="en-US" spc="-1" dirty="0">
                <a:ea typeface="+mn-lt"/>
                <a:cs typeface="+mn-lt"/>
              </a:rPr>
              <a:t> of the auctioning system using ORBs is similar to using RMI, with the exception that each object (auctioneer or participant) must be registered with the ORB and requested from the ORB. Each participant issues requests to the auctioneer object to register for the session and to make bids.</a:t>
            </a:r>
            <a:endParaRPr lang="en-US">
              <a:ea typeface="+mn-lt"/>
              <a:cs typeface="+mn-lt"/>
            </a:endParaRPr>
          </a:p>
          <a:p>
            <a:pPr marL="342900" indent="-342265">
              <a:lnSpc>
                <a:spcPct val="100000"/>
              </a:lnSpc>
              <a:spcBef>
                <a:spcPts val="1001"/>
              </a:spcBef>
              <a:buClr>
                <a:srgbClr val="B31166"/>
              </a:buClr>
              <a:buSzPct val="80000"/>
              <a:buFont typeface="Wingdings 3" charset="2"/>
              <a:buChar char=""/>
            </a:pPr>
            <a:r>
              <a:rPr lang="en-US" spc="-1" dirty="0">
                <a:ea typeface="+mn-lt"/>
                <a:cs typeface="+mn-lt"/>
              </a:rPr>
              <a:t>Through the ORB, the auctioneer invokes the methods of each participant to announce the start of the session, to update the bidding status, and to announce the end of the session.</a:t>
            </a:r>
            <a:endParaRPr lang="en-US">
              <a:ea typeface="+mn-lt"/>
              <a:cs typeface="+mn-lt"/>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endParaRPr>
          </a:p>
        </p:txBody>
      </p:sp>
    </p:spTree>
    <p:extLst>
      <p:ext uri="{BB962C8B-B14F-4D97-AF65-F5344CB8AC3E}">
        <p14:creationId xmlns:p14="http://schemas.microsoft.com/office/powerpoint/2010/main" val="1774677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7. The Object Space</a:t>
            </a:r>
            <a:endParaRPr lang="en-US" sz="3600" b="0" strike="noStrike" spc="-1">
              <a:solidFill>
                <a:srgbClr val="000000"/>
              </a:solidFill>
              <a:latin typeface="Century Gothic"/>
            </a:endParaRPr>
          </a:p>
        </p:txBody>
      </p:sp>
      <p:sp>
        <p:nvSpPr>
          <p:cNvPr id="173" name="TextShape 2"/>
          <p:cNvSpPr txBox="1"/>
          <p:nvPr/>
        </p:nvSpPr>
        <p:spPr>
          <a:xfrm>
            <a:off x="1154880" y="2603520"/>
            <a:ext cx="8825400" cy="3416040"/>
          </a:xfrm>
          <a:prstGeom prst="rect">
            <a:avLst/>
          </a:prstGeom>
          <a:noFill/>
          <a:ln>
            <a:noFill/>
          </a:ln>
        </p:spPr>
        <p:txBody>
          <a:bodyPr anchor="t">
            <a:normAutofit/>
          </a:bodyPr>
          <a:lstStyle/>
          <a:p>
            <a:pPr marL="342900" indent="-342265">
              <a:spcBef>
                <a:spcPts val="1001"/>
              </a:spcBef>
              <a:buClr>
                <a:srgbClr val="B31166"/>
              </a:buClr>
              <a:buSzPct val="80000"/>
              <a:buFont typeface="Wingdings 3" charset="2"/>
              <a:buChar char=""/>
            </a:pPr>
            <a:r>
              <a:rPr lang="en-US" sz="1800" b="0" strike="noStrike" spc="-1" dirty="0">
                <a:solidFill>
                  <a:srgbClr val="404040"/>
                </a:solidFill>
                <a:latin typeface="Century Gothic"/>
              </a:rPr>
              <a:t>Most abstract of </a:t>
            </a:r>
            <a:r>
              <a:rPr lang="en-US" spc="-1" dirty="0">
                <a:solidFill>
                  <a:srgbClr val="404040"/>
                </a:solidFill>
                <a:latin typeface="Century Gothic"/>
              </a:rPr>
              <a:t>object-oriented </a:t>
            </a:r>
            <a:r>
              <a:rPr lang="en-US" sz="1800" b="0" strike="noStrike" spc="-1" dirty="0">
                <a:solidFill>
                  <a:srgbClr val="404040"/>
                </a:solidFill>
                <a:latin typeface="Century Gothic"/>
              </a:rPr>
              <a:t>paradigms.</a:t>
            </a:r>
            <a:r>
              <a:rPr lang="en-US" spc="-1" dirty="0">
                <a:solidFill>
                  <a:srgbClr val="404040"/>
                </a:solidFill>
                <a:latin typeface="Century Gothic"/>
              </a:rPr>
              <a:t> </a:t>
            </a:r>
            <a:endParaRPr lang="en-US"/>
          </a:p>
          <a:p>
            <a:pPr marL="342900" indent="-342265">
              <a:spcBef>
                <a:spcPts val="1001"/>
              </a:spcBef>
              <a:buClr>
                <a:srgbClr val="B31166"/>
              </a:buClr>
              <a:buSzPct val="80000"/>
              <a:buFont typeface="Wingdings 3" charset="2"/>
              <a:buChar char=""/>
            </a:pPr>
            <a:r>
              <a:rPr lang="en-US" sz="1800" b="0" strike="noStrike" spc="-1" dirty="0">
                <a:solidFill>
                  <a:srgbClr val="404040"/>
                </a:solidFill>
                <a:latin typeface="Century Gothic"/>
              </a:rPr>
              <a:t>Assumes the existence of logical entities known as object spaces.</a:t>
            </a:r>
            <a:r>
              <a:rPr lang="en-US" spc="-1" dirty="0">
                <a:solidFill>
                  <a:srgbClr val="404040"/>
                </a:solidFill>
                <a:latin typeface="Century Gothic"/>
              </a:rPr>
              <a:t> </a:t>
            </a:r>
            <a:endParaRPr lang="en-US" sz="1800" b="0" strike="noStrike" spc="-1" dirty="0">
              <a:solidFill>
                <a:srgbClr val="404040"/>
              </a:solidFill>
              <a:latin typeface="Century Gothic"/>
            </a:endParaRPr>
          </a:p>
          <a:p>
            <a:pPr marL="342900" indent="-342265">
              <a:spcBef>
                <a:spcPts val="1001"/>
              </a:spcBef>
              <a:buClr>
                <a:srgbClr val="B31166"/>
              </a:buClr>
              <a:buSzPct val="80000"/>
              <a:buFont typeface="Wingdings 3" charset="2"/>
              <a:buChar char=""/>
            </a:pPr>
            <a:r>
              <a:rPr lang="en-US" sz="1800" b="0" strike="noStrike" spc="-1" dirty="0">
                <a:solidFill>
                  <a:srgbClr val="404040"/>
                </a:solidFill>
                <a:latin typeface="Century Gothic"/>
              </a:rPr>
              <a:t>Participants of an application converge in the common object space.</a:t>
            </a:r>
            <a:r>
              <a:rPr lang="en-US" spc="-1" dirty="0">
                <a:solidFill>
                  <a:srgbClr val="404040"/>
                </a:solidFill>
                <a:latin typeface="Century Gothic"/>
              </a:rPr>
              <a:t> </a:t>
            </a:r>
            <a:endParaRPr lang="en-US" sz="18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Provider places objects as entries in the object space.</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And requestors that subscribe to the space may access the entries.</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Virtual space/ meeting room</a:t>
            </a:r>
          </a:p>
          <a:p>
            <a:pPr marL="342900" indent="-342265">
              <a:spcBef>
                <a:spcPts val="1001"/>
              </a:spcBef>
              <a:buClr>
                <a:srgbClr val="B31166"/>
              </a:buClr>
              <a:buSzPct val="80000"/>
              <a:buFont typeface="Wingdings 3" charset="2"/>
              <a:buChar char=""/>
            </a:pPr>
            <a:r>
              <a:rPr lang="en-US" sz="1800" b="0" strike="noStrike" spc="-1" dirty="0">
                <a:solidFill>
                  <a:srgbClr val="404040"/>
                </a:solidFill>
                <a:latin typeface="Century Gothic"/>
              </a:rPr>
              <a:t>Hides details of looking up objects as in RMI and others.</a:t>
            </a:r>
            <a:r>
              <a:rPr lang="en-US" spc="-1" dirty="0">
                <a:solidFill>
                  <a:srgbClr val="404040"/>
                </a:solidFill>
                <a:latin typeface="Century Gothic"/>
              </a:rPr>
              <a:t> </a:t>
            </a:r>
            <a:endParaRPr lang="en-US" sz="18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Mutual exclusion is inherent</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Object Space Paradigm</a:t>
            </a:r>
            <a:endParaRPr lang="en-US" sz="3600" b="0" strike="noStrike" spc="-1">
              <a:solidFill>
                <a:srgbClr val="000000"/>
              </a:solidFill>
              <a:latin typeface="Century Gothic"/>
            </a:endParaRPr>
          </a:p>
        </p:txBody>
      </p:sp>
      <p:sp>
        <p:nvSpPr>
          <p:cNvPr id="175" name="CustomShape 2"/>
          <p:cNvSpPr/>
          <p:nvPr/>
        </p:nvSpPr>
        <p:spPr>
          <a:xfrm>
            <a:off x="4266720" y="3429000"/>
            <a:ext cx="6173280" cy="2590560"/>
          </a:xfrm>
          <a:prstGeom prst="ellipse">
            <a:avLst/>
          </a:prstGeom>
          <a:ln>
            <a:miter/>
          </a:ln>
        </p:spPr>
        <p:style>
          <a:lnRef idx="2">
            <a:schemeClr val="accent1">
              <a:shade val="50000"/>
            </a:schemeClr>
          </a:lnRef>
          <a:fillRef idx="1">
            <a:schemeClr val="accent1"/>
          </a:fillRef>
          <a:effectRef idx="0">
            <a:schemeClr val="accent1"/>
          </a:effectRef>
          <a:fontRef idx="minor"/>
        </p:style>
      </p:sp>
      <p:sp>
        <p:nvSpPr>
          <p:cNvPr id="176" name="CustomShape 3"/>
          <p:cNvSpPr/>
          <p:nvPr/>
        </p:nvSpPr>
        <p:spPr>
          <a:xfrm>
            <a:off x="7696440" y="4343400"/>
            <a:ext cx="990360" cy="456840"/>
          </a:xfrm>
          <a:prstGeom prst="ellipse">
            <a:avLst/>
          </a:prstGeom>
          <a:solidFill>
            <a:schemeClr val="bg2"/>
          </a:solidFill>
          <a:ln>
            <a:miter/>
          </a:ln>
        </p:spPr>
        <p:style>
          <a:lnRef idx="2">
            <a:schemeClr val="accent1">
              <a:shade val="50000"/>
            </a:schemeClr>
          </a:lnRef>
          <a:fillRef idx="1">
            <a:schemeClr val="accent1"/>
          </a:fillRef>
          <a:effectRef idx="0">
            <a:schemeClr val="accent1"/>
          </a:effectRef>
          <a:fontRef idx="minor"/>
        </p:style>
      </p:sp>
      <p:sp>
        <p:nvSpPr>
          <p:cNvPr id="177" name="CustomShape 4"/>
          <p:cNvSpPr/>
          <p:nvPr/>
        </p:nvSpPr>
        <p:spPr>
          <a:xfrm>
            <a:off x="2056320" y="2666880"/>
            <a:ext cx="990360" cy="456840"/>
          </a:xfrm>
          <a:prstGeom prst="rect">
            <a:avLst/>
          </a:prstGeom>
          <a:ln>
            <a:miter/>
          </a:ln>
        </p:spPr>
        <p:style>
          <a:lnRef idx="2">
            <a:schemeClr val="accent1">
              <a:shade val="50000"/>
            </a:schemeClr>
          </a:lnRef>
          <a:fillRef idx="1">
            <a:schemeClr val="accent1"/>
          </a:fillRef>
          <a:effectRef idx="0">
            <a:schemeClr val="accent1"/>
          </a:effectRef>
          <a:fontRef idx="minor"/>
        </p:style>
      </p:sp>
      <p:sp>
        <p:nvSpPr>
          <p:cNvPr id="178" name="CustomShape 5"/>
          <p:cNvSpPr/>
          <p:nvPr/>
        </p:nvSpPr>
        <p:spPr>
          <a:xfrm>
            <a:off x="1675080" y="4648320"/>
            <a:ext cx="990360" cy="456840"/>
          </a:xfrm>
          <a:prstGeom prst="rect">
            <a:avLst/>
          </a:prstGeom>
          <a:ln>
            <a:miter/>
          </a:ln>
        </p:spPr>
        <p:style>
          <a:lnRef idx="2">
            <a:schemeClr val="accent1">
              <a:shade val="50000"/>
            </a:schemeClr>
          </a:lnRef>
          <a:fillRef idx="1">
            <a:schemeClr val="accent1"/>
          </a:fillRef>
          <a:effectRef idx="0">
            <a:schemeClr val="accent1"/>
          </a:effectRef>
          <a:fontRef idx="minor"/>
        </p:style>
      </p:sp>
      <p:sp>
        <p:nvSpPr>
          <p:cNvPr id="179" name="CustomShape 6"/>
          <p:cNvSpPr/>
          <p:nvPr/>
        </p:nvSpPr>
        <p:spPr>
          <a:xfrm>
            <a:off x="9297360" y="2590920"/>
            <a:ext cx="990360" cy="456840"/>
          </a:xfrm>
          <a:prstGeom prst="rect">
            <a:avLst/>
          </a:prstGeom>
          <a:ln>
            <a:miter/>
          </a:ln>
        </p:spPr>
        <p:style>
          <a:lnRef idx="2">
            <a:schemeClr val="accent1">
              <a:shade val="50000"/>
            </a:schemeClr>
          </a:lnRef>
          <a:fillRef idx="1">
            <a:schemeClr val="accent1"/>
          </a:fillRef>
          <a:effectRef idx="0">
            <a:schemeClr val="accent1"/>
          </a:effectRef>
          <a:fontRef idx="minor"/>
        </p:style>
      </p:sp>
      <p:sp>
        <p:nvSpPr>
          <p:cNvPr id="180" name="CustomShape 7"/>
          <p:cNvSpPr/>
          <p:nvPr/>
        </p:nvSpPr>
        <p:spPr>
          <a:xfrm>
            <a:off x="3047040" y="2895480"/>
            <a:ext cx="4649040" cy="1676160"/>
          </a:xfrm>
          <a:custGeom>
            <a:avLst/>
            <a:gdLst/>
            <a:ahLst/>
            <a:cxnLst/>
            <a:rect l="l" t="t" r="r" b="b"/>
            <a:pathLst>
              <a:path w="21600" h="21600">
                <a:moveTo>
                  <a:pt x="0" y="0"/>
                </a:moveTo>
                <a:lnTo>
                  <a:pt x="21600" y="21600"/>
                </a:lnTo>
              </a:path>
            </a:pathLst>
          </a:custGeom>
          <a:noFill/>
          <a:ln w="25560">
            <a:solidFill>
              <a:schemeClr val="tx1"/>
            </a:solidFill>
            <a:miter/>
            <a:tailEnd type="triangle" w="med" len="med"/>
          </a:ln>
        </p:spPr>
        <p:style>
          <a:lnRef idx="1">
            <a:schemeClr val="accent1"/>
          </a:lnRef>
          <a:fillRef idx="0">
            <a:schemeClr val="accent1"/>
          </a:fillRef>
          <a:effectRef idx="0">
            <a:schemeClr val="accent1"/>
          </a:effectRef>
          <a:fontRef idx="minor"/>
        </p:style>
      </p:sp>
      <p:sp>
        <p:nvSpPr>
          <p:cNvPr id="181" name="CustomShape 8"/>
          <p:cNvSpPr/>
          <p:nvPr/>
        </p:nvSpPr>
        <p:spPr>
          <a:xfrm flipV="1">
            <a:off x="2666160" y="4724280"/>
            <a:ext cx="5106240" cy="151920"/>
          </a:xfrm>
          <a:custGeom>
            <a:avLst/>
            <a:gdLst/>
            <a:ahLst/>
            <a:cxnLst/>
            <a:rect l="l" t="t" r="r" b="b"/>
            <a:pathLst>
              <a:path w="21600" h="21600">
                <a:moveTo>
                  <a:pt x="0" y="0"/>
                </a:moveTo>
                <a:lnTo>
                  <a:pt x="21600" y="21600"/>
                </a:lnTo>
              </a:path>
            </a:pathLst>
          </a:custGeom>
          <a:noFill/>
          <a:ln w="25560">
            <a:solidFill>
              <a:schemeClr val="tx1"/>
            </a:solidFill>
            <a:miter/>
            <a:tailEnd type="triangle" w="med" len="med"/>
          </a:ln>
        </p:spPr>
        <p:style>
          <a:lnRef idx="1">
            <a:schemeClr val="accent1"/>
          </a:lnRef>
          <a:fillRef idx="0">
            <a:schemeClr val="accent1"/>
          </a:fillRef>
          <a:effectRef idx="0">
            <a:schemeClr val="accent1"/>
          </a:effectRef>
          <a:fontRef idx="minor"/>
        </p:style>
      </p:sp>
      <p:sp>
        <p:nvSpPr>
          <p:cNvPr id="182" name="CustomShape 9"/>
          <p:cNvSpPr/>
          <p:nvPr/>
        </p:nvSpPr>
        <p:spPr>
          <a:xfrm flipH="1">
            <a:off x="8542440" y="3048120"/>
            <a:ext cx="1249920" cy="1361880"/>
          </a:xfrm>
          <a:custGeom>
            <a:avLst/>
            <a:gdLst/>
            <a:ahLst/>
            <a:cxnLst/>
            <a:rect l="l" t="t" r="r" b="b"/>
            <a:pathLst>
              <a:path w="21600" h="21600">
                <a:moveTo>
                  <a:pt x="0" y="0"/>
                </a:moveTo>
                <a:lnTo>
                  <a:pt x="21600" y="21600"/>
                </a:lnTo>
              </a:path>
            </a:pathLst>
          </a:custGeom>
          <a:noFill/>
          <a:ln w="25560">
            <a:solidFill>
              <a:schemeClr val="tx1"/>
            </a:solidFill>
            <a:miter/>
            <a:tailEnd type="triangle" w="med" len="med"/>
          </a:ln>
        </p:spPr>
        <p:style>
          <a:lnRef idx="1">
            <a:schemeClr val="accent1"/>
          </a:lnRef>
          <a:fillRef idx="0">
            <a:schemeClr val="accent1"/>
          </a:fillRef>
          <a:effectRef idx="0">
            <a:schemeClr val="accent1"/>
          </a:effectRef>
          <a:fontRef idx="minor"/>
        </p:style>
      </p:sp>
      <p:sp>
        <p:nvSpPr>
          <p:cNvPr id="183" name="CustomShape 10"/>
          <p:cNvSpPr/>
          <p:nvPr/>
        </p:nvSpPr>
        <p:spPr>
          <a:xfrm>
            <a:off x="3351960" y="4419720"/>
            <a:ext cx="838080" cy="74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read</a:t>
            </a:r>
            <a:endParaRPr lang="en-US" sz="2400" b="0" strike="noStrike" spc="-1">
              <a:latin typeface="Arial"/>
            </a:endParaRPr>
          </a:p>
        </p:txBody>
      </p:sp>
      <p:sp>
        <p:nvSpPr>
          <p:cNvPr id="184" name="CustomShape 11"/>
          <p:cNvSpPr/>
          <p:nvPr/>
        </p:nvSpPr>
        <p:spPr>
          <a:xfrm>
            <a:off x="3809520" y="2928240"/>
            <a:ext cx="838080" cy="74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read</a:t>
            </a:r>
            <a:endParaRPr lang="en-US" sz="2400" b="0" strike="noStrike" spc="-1">
              <a:latin typeface="Arial"/>
            </a:endParaRPr>
          </a:p>
        </p:txBody>
      </p:sp>
      <p:sp>
        <p:nvSpPr>
          <p:cNvPr id="185" name="CustomShape 12"/>
          <p:cNvSpPr/>
          <p:nvPr/>
        </p:nvSpPr>
        <p:spPr>
          <a:xfrm>
            <a:off x="9602280" y="3429000"/>
            <a:ext cx="990360" cy="4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write</a:t>
            </a:r>
            <a:endParaRPr lang="en-US" sz="2400" b="0" strike="noStrike" spc="-1">
              <a:latin typeface="Arial"/>
            </a:endParaRPr>
          </a:p>
        </p:txBody>
      </p:sp>
      <p:sp>
        <p:nvSpPr>
          <p:cNvPr id="186" name="CustomShape 13"/>
          <p:cNvSpPr/>
          <p:nvPr/>
        </p:nvSpPr>
        <p:spPr>
          <a:xfrm>
            <a:off x="6553440" y="6172200"/>
            <a:ext cx="2362320" cy="74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An Object Space</a:t>
            </a:r>
            <a:endParaRPr lang="en-US" sz="2400" b="0" strike="noStrike" spc="-1">
              <a:latin typeface="Arial"/>
            </a:endParaRPr>
          </a:p>
        </p:txBody>
      </p:sp>
      <p:sp>
        <p:nvSpPr>
          <p:cNvPr id="187" name="CustomShape 14"/>
          <p:cNvSpPr/>
          <p:nvPr/>
        </p:nvSpPr>
        <p:spPr>
          <a:xfrm>
            <a:off x="1675080" y="2209680"/>
            <a:ext cx="1676520" cy="7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Requestor</a:t>
            </a:r>
            <a:endParaRPr lang="en-US" sz="2400" b="0" strike="noStrike" spc="-1">
              <a:latin typeface="Arial"/>
            </a:endParaRPr>
          </a:p>
        </p:txBody>
      </p:sp>
      <p:sp>
        <p:nvSpPr>
          <p:cNvPr id="188" name="CustomShape 15"/>
          <p:cNvSpPr/>
          <p:nvPr/>
        </p:nvSpPr>
        <p:spPr>
          <a:xfrm>
            <a:off x="1522800" y="4223520"/>
            <a:ext cx="1676520" cy="7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Requestor</a:t>
            </a:r>
            <a:endParaRPr lang="en-US" sz="2400" b="0" strike="noStrike" spc="-1">
              <a:latin typeface="Arial"/>
            </a:endParaRPr>
          </a:p>
        </p:txBody>
      </p:sp>
      <p:sp>
        <p:nvSpPr>
          <p:cNvPr id="189" name="CustomShape 16"/>
          <p:cNvSpPr/>
          <p:nvPr/>
        </p:nvSpPr>
        <p:spPr>
          <a:xfrm>
            <a:off x="9144720" y="2166120"/>
            <a:ext cx="1447920" cy="4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Provider</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Auction System Example</a:t>
            </a:r>
            <a:endParaRPr lang="en-US" dirty="0"/>
          </a:p>
        </p:txBody>
      </p:sp>
      <p:sp>
        <p:nvSpPr>
          <p:cNvPr id="169" name="TextShape 2"/>
          <p:cNvSpPr txBox="1"/>
          <p:nvPr/>
        </p:nvSpPr>
        <p:spPr>
          <a:xfrm>
            <a:off x="1181520" y="2286000"/>
            <a:ext cx="9146160" cy="3676734"/>
          </a:xfrm>
          <a:prstGeom prst="rect">
            <a:avLst/>
          </a:prstGeom>
          <a:noFill/>
          <a:ln>
            <a:noFill/>
          </a:ln>
        </p:spPr>
        <p:txBody>
          <a:bodyPr anchor="t">
            <a:normAutofit/>
          </a:bodyPr>
          <a:lstStyle/>
          <a:p>
            <a:pPr marL="635">
              <a:spcBef>
                <a:spcPts val="1001"/>
              </a:spcBef>
              <a:buClr>
                <a:srgbClr val="B31166"/>
              </a:buClr>
              <a:buSzPct val="80000"/>
            </a:pPr>
            <a:r>
              <a:rPr lang="en-US" b="1" u="sng" spc="-1" dirty="0">
                <a:solidFill>
                  <a:srgbClr val="404040"/>
                </a:solidFill>
                <a:latin typeface="Century Gothic"/>
              </a:rPr>
              <a:t>OBJECT SPACE PARADIGM:</a:t>
            </a:r>
            <a:endParaRPr lang="en-US" dirty="0"/>
          </a:p>
          <a:p>
            <a:pPr marL="342900" indent="-342265">
              <a:spcBef>
                <a:spcPts val="1001"/>
              </a:spcBef>
              <a:buClr>
                <a:srgbClr val="B31166"/>
              </a:buClr>
              <a:buSzPct val="80000"/>
              <a:buFont typeface="Wingdings 3" charset="2"/>
              <a:buChar char=""/>
            </a:pPr>
            <a:r>
              <a:rPr lang="en-US" spc="-1" dirty="0">
                <a:ea typeface="+mn-lt"/>
                <a:cs typeface="+mn-lt"/>
              </a:rPr>
              <a:t>For the auctioning system, all participants as well as the service provider subscribe to a common object space. Each participant deposits an object into the object space to register for the session and to be notified when the auctioning session starts.</a:t>
            </a:r>
            <a:endParaRPr lang="en-US" dirty="0">
              <a:solidFill>
                <a:srgbClr val="000000"/>
              </a:solidFill>
              <a:latin typeface="Arial"/>
              <a:cs typeface="Arial"/>
            </a:endParaRPr>
          </a:p>
          <a:p>
            <a:pPr marL="342900" indent="-342265">
              <a:spcBef>
                <a:spcPts val="1001"/>
              </a:spcBef>
              <a:buClr>
                <a:srgbClr val="B31166"/>
              </a:buClr>
              <a:buSzPct val="80000"/>
              <a:buFont typeface="Wingdings 3" charset="2"/>
              <a:buChar char=""/>
            </a:pPr>
            <a:r>
              <a:rPr lang="en-US" spc="-1" dirty="0">
                <a:ea typeface="+mn-lt"/>
                <a:cs typeface="+mn-lt"/>
              </a:rPr>
              <a:t>At the onset of the session, the auctioneer deposits an object into the object space. The object contains the item information and the bid history.</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A participant wishing to place a bid retrieves the object from the space and, if he/she so chooses, places a new bid in the object before returning the object to the space. </a:t>
            </a:r>
            <a:endParaRPr lang="en-US" dirty="0"/>
          </a:p>
          <a:p>
            <a:pPr marL="342900" indent="-342265">
              <a:spcBef>
                <a:spcPts val="1001"/>
              </a:spcBef>
              <a:buClr>
                <a:srgbClr val="B31166"/>
              </a:buClr>
              <a:buSzPct val="80000"/>
              <a:buFont typeface="Wingdings 3" charset="2"/>
              <a:buChar char=""/>
            </a:pPr>
            <a:r>
              <a:rPr lang="en-US" spc="-1" dirty="0">
                <a:ea typeface="+mn-lt"/>
                <a:cs typeface="+mn-lt"/>
              </a:rPr>
              <a:t>At the end of the session, the auctioneer retrieves the object from the space and contacts the highest bidder.</a:t>
            </a:r>
            <a:endParaRPr lang="en-US"/>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cs typeface="Arial"/>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endParaRPr>
          </a:p>
        </p:txBody>
      </p:sp>
    </p:spTree>
    <p:extLst>
      <p:ext uri="{BB962C8B-B14F-4D97-AF65-F5344CB8AC3E}">
        <p14:creationId xmlns:p14="http://schemas.microsoft.com/office/powerpoint/2010/main" val="3687675911"/>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8. Mobile Agent Paradigm</a:t>
            </a:r>
            <a:endParaRPr lang="en-US" sz="3600" b="0" strike="noStrike" spc="-1">
              <a:solidFill>
                <a:srgbClr val="000000"/>
              </a:solidFill>
              <a:latin typeface="Century Gothic"/>
            </a:endParaRPr>
          </a:p>
        </p:txBody>
      </p:sp>
      <p:sp>
        <p:nvSpPr>
          <p:cNvPr id="191" name="TextShape 2"/>
          <p:cNvSpPr txBox="1"/>
          <p:nvPr/>
        </p:nvSpPr>
        <p:spPr>
          <a:xfrm>
            <a:off x="1154880" y="2603520"/>
            <a:ext cx="882540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mobile agent is a transportable program or object. (code, data, runtime execution, itinerary)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An agent is launched from an originating host. The agent then travels from host to host according to an itinerary that it carries.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At each stop, the agent accesses the necessary resources or services and performs the necessary tasks to accomplish its mission.</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This paradigm offers the abstraction for a transportable program or object.  Program is itself transported among the participants.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Numerous research projects are based on this paradigm including the D’agent and Tacoma project.</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Content</a:t>
            </a:r>
            <a:endParaRPr lang="en-US" sz="3600" b="0" strike="noStrike" spc="-1">
              <a:solidFill>
                <a:srgbClr val="000000"/>
              </a:solidFill>
              <a:latin typeface="Century Gothic"/>
            </a:endParaRPr>
          </a:p>
        </p:txBody>
      </p:sp>
      <p:sp>
        <p:nvSpPr>
          <p:cNvPr id="117" name="TextShape 2"/>
          <p:cNvSpPr txBox="1"/>
          <p:nvPr/>
        </p:nvSpPr>
        <p:spPr>
          <a:xfrm>
            <a:off x="1154880" y="2603520"/>
            <a:ext cx="8825400" cy="3416040"/>
          </a:xfrm>
          <a:prstGeom prst="rect">
            <a:avLst/>
          </a:prstGeom>
          <a:noFill/>
          <a:ln>
            <a:noFill/>
          </a:ln>
        </p:spPr>
        <p:txBody>
          <a:bodyPr anchor="t">
            <a:normAutofit/>
          </a:bodyPr>
          <a:lstStyle/>
          <a:p>
            <a:pPr marL="342900" indent="-342265">
              <a:lnSpc>
                <a:spcPct val="100000"/>
              </a:lnSpc>
              <a:spcBef>
                <a:spcPts val="1001"/>
              </a:spcBef>
              <a:buClr>
                <a:srgbClr val="B31166"/>
              </a:buClr>
              <a:buSzPct val="80000"/>
              <a:buFont typeface="Wingdings 3" charset="2"/>
              <a:buChar char=""/>
            </a:pPr>
            <a:r>
              <a:rPr lang="en-US" sz="1800" b="1" strike="noStrike" spc="-1" dirty="0">
                <a:solidFill>
                  <a:srgbClr val="404040"/>
                </a:solidFill>
                <a:latin typeface="Century Gothic"/>
              </a:rPr>
              <a:t>Architecture of Distributed Applications</a:t>
            </a:r>
            <a:endParaRPr lang="en-US" sz="18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1" strike="noStrike" spc="-1" dirty="0">
                <a:solidFill>
                  <a:srgbClr val="404040"/>
                </a:solidFill>
                <a:latin typeface="Century Gothic"/>
              </a:rPr>
              <a:t>Inter process communication</a:t>
            </a:r>
            <a:endParaRPr lang="en-US" sz="18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1" strike="noStrike" spc="-1" dirty="0">
                <a:solidFill>
                  <a:srgbClr val="404040"/>
                </a:solidFill>
                <a:latin typeface="Century Gothic"/>
              </a:rPr>
              <a:t>Paradigms for Distributed Applications</a:t>
            </a:r>
            <a:endParaRPr lang="en-US" sz="18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1" strike="noStrike" spc="-1" dirty="0">
                <a:solidFill>
                  <a:srgbClr val="404040"/>
                </a:solidFill>
                <a:latin typeface="Century Gothic"/>
              </a:rPr>
              <a:t>Issues related to distributed computing</a:t>
            </a:r>
            <a:endParaRPr lang="en-US" sz="1800" b="0" strike="noStrike" spc="-1" dirty="0">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2"/>
          <p:cNvPicPr/>
          <p:nvPr/>
        </p:nvPicPr>
        <p:blipFill>
          <a:blip r:embed="rId2"/>
          <a:stretch/>
        </p:blipFill>
        <p:spPr>
          <a:xfrm>
            <a:off x="2107080" y="990720"/>
            <a:ext cx="7113600" cy="5333760"/>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Auction System Example</a:t>
            </a:r>
            <a:endParaRPr lang="en-US" dirty="0"/>
          </a:p>
        </p:txBody>
      </p:sp>
      <p:sp>
        <p:nvSpPr>
          <p:cNvPr id="169" name="TextShape 2"/>
          <p:cNvSpPr txBox="1"/>
          <p:nvPr/>
        </p:nvSpPr>
        <p:spPr>
          <a:xfrm>
            <a:off x="1181520" y="2286000"/>
            <a:ext cx="9146160" cy="3676734"/>
          </a:xfrm>
          <a:prstGeom prst="rect">
            <a:avLst/>
          </a:prstGeom>
          <a:noFill/>
          <a:ln>
            <a:noFill/>
          </a:ln>
        </p:spPr>
        <p:txBody>
          <a:bodyPr anchor="t">
            <a:normAutofit/>
          </a:bodyPr>
          <a:lstStyle/>
          <a:p>
            <a:pPr marL="635">
              <a:spcBef>
                <a:spcPts val="1001"/>
              </a:spcBef>
              <a:buClr>
                <a:srgbClr val="B31166"/>
              </a:buClr>
              <a:buSzPct val="80000"/>
            </a:pPr>
            <a:r>
              <a:rPr lang="en-US" b="1" u="sng" spc="-1" dirty="0">
                <a:solidFill>
                  <a:srgbClr val="404040"/>
                </a:solidFill>
                <a:latin typeface="Century Gothic"/>
              </a:rPr>
              <a:t>MOBILE AGENT PARADIGM:</a:t>
            </a:r>
            <a:endParaRPr lang="en-US" dirty="0"/>
          </a:p>
          <a:p>
            <a:pPr marL="342900" indent="-342265">
              <a:spcBef>
                <a:spcPts val="1001"/>
              </a:spcBef>
              <a:buClr>
                <a:srgbClr val="B31166"/>
              </a:buClr>
              <a:buSzPct val="80000"/>
              <a:buFont typeface="Wingdings 3" charset="2"/>
              <a:buChar char=""/>
            </a:pPr>
            <a:r>
              <a:rPr lang="en-US" spc="-1" dirty="0">
                <a:ea typeface="+mn-lt"/>
                <a:cs typeface="+mn-lt"/>
              </a:rPr>
              <a:t>The mobile agent paradigm provides a novel way of implementing our auctioning system. At the onset, each participant launches a mobile agent to the auctioneer. </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The mobile agent carries with it the identity, including the network address, of the participant that it represents. </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Once the session starts, the auctioneer launches a mobile agent that carries with it an itinerary of the participants, as well as the current highest bid.  </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The mobile agent circulates among the participants and the auctioneer until the session ends, at which time the auctioneer launches the agent to make one more round among the participants to announce the outcome.</a:t>
            </a:r>
            <a:endParaRPr lang="en-US">
              <a:ea typeface="+mn-lt"/>
              <a:cs typeface="+mn-lt"/>
            </a:endParaRPr>
          </a:p>
          <a:p>
            <a:pPr marL="342900" indent="-342265">
              <a:spcBef>
                <a:spcPts val="1001"/>
              </a:spcBef>
              <a:buClr>
                <a:srgbClr val="B31166"/>
              </a:buClr>
              <a:buSzPct val="80000"/>
              <a:buFont typeface="Wingdings 3" charset="2"/>
              <a:buChar char=""/>
            </a:pPr>
            <a:endParaRPr lang="en-US" spc="-1" dirty="0">
              <a:cs typeface="Arial"/>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cs typeface="Arial"/>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endParaRPr>
          </a:p>
        </p:txBody>
      </p:sp>
    </p:spTree>
    <p:extLst>
      <p:ext uri="{BB962C8B-B14F-4D97-AF65-F5344CB8AC3E}">
        <p14:creationId xmlns:p14="http://schemas.microsoft.com/office/powerpoint/2010/main" val="1335655571"/>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9. The Network Services Paradigm</a:t>
            </a:r>
            <a:endParaRPr lang="en-US" sz="3600" b="0" strike="noStrike" spc="-1">
              <a:solidFill>
                <a:srgbClr val="000000"/>
              </a:solidFill>
              <a:latin typeface="Century Gothic"/>
            </a:endParaRPr>
          </a:p>
        </p:txBody>
      </p:sp>
      <p:sp>
        <p:nvSpPr>
          <p:cNvPr id="194"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this paradigm, service providers register themselves with directory servers on a network.</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process contacts the directory server at runtime and look for desired service and if the service is available, the process will be provided a reference to the service.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This is an extension of the RMI but the difference is that service objects are registered with a global directory service, allowing them to be looked up and accessed by service requestors.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Ideally the services should be registered with a globally unique identifier, in which case, the paradigm offers location transparency.</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2"/>
          <p:cNvPicPr/>
          <p:nvPr/>
        </p:nvPicPr>
        <p:blipFill>
          <a:blip r:embed="rId2"/>
          <a:stretch/>
        </p:blipFill>
        <p:spPr>
          <a:xfrm>
            <a:off x="2284920" y="1143000"/>
            <a:ext cx="6859440" cy="4533480"/>
          </a:xfrm>
          <a:prstGeom prst="rect">
            <a:avLst/>
          </a:prstGeom>
          <a:ln w="9360">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10. The Collaborative Application (Groupware) Paradigm</a:t>
            </a:r>
            <a:endParaRPr lang="en-US" sz="3600" b="0" strike="noStrike" spc="-1">
              <a:solidFill>
                <a:srgbClr val="000000"/>
              </a:solidFill>
              <a:latin typeface="Century Gothic"/>
            </a:endParaRPr>
          </a:p>
        </p:txBody>
      </p:sp>
      <p:sp>
        <p:nvSpPr>
          <p:cNvPr id="197"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this model for computer supported cooperative work, the processes participate in a collaborative session as a group.</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Each participating process may contribute input to part or all of the group.  (using multicasting)</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Or they may use virtual sketchpads or whiteboards which allow each participant to read and write data to a shared display.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These two categories are shown in the following diagrams.</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2"/>
          <p:cNvPicPr/>
          <p:nvPr/>
        </p:nvPicPr>
        <p:blipFill>
          <a:blip r:embed="rId2"/>
          <a:stretch/>
        </p:blipFill>
        <p:spPr>
          <a:xfrm>
            <a:off x="2056320" y="1371600"/>
            <a:ext cx="8376120" cy="4576320"/>
          </a:xfrm>
          <a:prstGeom prst="rect">
            <a:avLst/>
          </a:prstGeom>
          <a:ln w="9360">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1154880" y="973800"/>
            <a:ext cx="8760960" cy="706680"/>
          </a:xfrm>
          <a:prstGeom prst="rect">
            <a:avLst/>
          </a:prstGeom>
          <a:noFill/>
          <a:ln>
            <a:noFill/>
          </a:ln>
        </p:spPr>
        <p:txBody>
          <a:bodyPr anchor="ctr"/>
          <a:lstStyle/>
          <a:p>
            <a:r>
              <a:rPr lang="en-US" sz="3600" spc="-1" dirty="0">
                <a:solidFill>
                  <a:srgbClr val="EBEBEB"/>
                </a:solidFill>
                <a:latin typeface="Century Gothic"/>
              </a:rPr>
              <a:t>Auction System Example</a:t>
            </a:r>
            <a:endParaRPr lang="en-US" dirty="0"/>
          </a:p>
        </p:txBody>
      </p:sp>
      <p:sp>
        <p:nvSpPr>
          <p:cNvPr id="169" name="TextShape 2"/>
          <p:cNvSpPr txBox="1"/>
          <p:nvPr/>
        </p:nvSpPr>
        <p:spPr>
          <a:xfrm>
            <a:off x="1181520" y="2286000"/>
            <a:ext cx="9146160" cy="3676734"/>
          </a:xfrm>
          <a:prstGeom prst="rect">
            <a:avLst/>
          </a:prstGeom>
          <a:noFill/>
          <a:ln>
            <a:noFill/>
          </a:ln>
        </p:spPr>
        <p:txBody>
          <a:bodyPr anchor="t">
            <a:normAutofit fontScale="92500" lnSpcReduction="10000"/>
          </a:bodyPr>
          <a:lstStyle/>
          <a:p>
            <a:pPr marL="635">
              <a:spcBef>
                <a:spcPts val="1001"/>
              </a:spcBef>
              <a:buClr>
                <a:srgbClr val="B31166"/>
              </a:buClr>
              <a:buSzPct val="80000"/>
            </a:pPr>
            <a:r>
              <a:rPr lang="en-US" b="1" u="sng" spc="-1" dirty="0">
                <a:solidFill>
                  <a:srgbClr val="404040"/>
                </a:solidFill>
                <a:latin typeface="Century Gothic"/>
              </a:rPr>
              <a:t>THE COLLABORATIVE APPLICATION PARADIGM:</a:t>
            </a:r>
            <a:endParaRPr lang="en-US" dirty="0"/>
          </a:p>
          <a:p>
            <a:pPr marL="342900" indent="-342265">
              <a:spcBef>
                <a:spcPts val="1001"/>
              </a:spcBef>
              <a:buClr>
                <a:srgbClr val="B31166"/>
              </a:buClr>
              <a:buSzPct val="80000"/>
              <a:buFont typeface="Wingdings 3" charset="2"/>
              <a:buChar char=""/>
            </a:pPr>
            <a:r>
              <a:rPr lang="en-US" spc="-1" dirty="0">
                <a:ea typeface="+mn-lt"/>
                <a:cs typeface="+mn-lt"/>
              </a:rPr>
              <a:t>To implement the auctioning system using the message-based groupware paradigm, the auctioneer initiates a group, to be joined by all interested participants.</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At the onset of the session, the auctioneer multicasts a message announcing the start. During the session, each bid is multicast to all participants so that each one may independently assess the status of the auction.</a:t>
            </a:r>
            <a:endParaRPr lang="en-US" dirty="0">
              <a:cs typeface="Arial"/>
            </a:endParaRPr>
          </a:p>
          <a:p>
            <a:pPr marL="342900" indent="-342265">
              <a:spcBef>
                <a:spcPts val="1001"/>
              </a:spcBef>
              <a:buClr>
                <a:srgbClr val="B31166"/>
              </a:buClr>
              <a:buSzPct val="80000"/>
              <a:buFont typeface="Wingdings 3" charset="2"/>
              <a:buChar char=""/>
            </a:pPr>
            <a:r>
              <a:rPr lang="en-US" spc="-1" dirty="0">
                <a:ea typeface="+mn-lt"/>
                <a:cs typeface="+mn-lt"/>
              </a:rPr>
              <a:t>Finally, the auctioneer terminates the session by multicasting a message announcing the outcome.</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In the second method the auctioneer and the participants share a virtual whiteboard. The auctioneer starts the bidding process by writing an announcement to the whiteboard. Subsequently, each participant may place a bid by writing to the whiteboard.</a:t>
            </a:r>
            <a:endParaRPr lang="en-US" dirty="0">
              <a:ea typeface="+mn-lt"/>
              <a:cs typeface="+mn-lt"/>
            </a:endParaRPr>
          </a:p>
          <a:p>
            <a:pPr marL="342900" indent="-342265">
              <a:spcBef>
                <a:spcPts val="1001"/>
              </a:spcBef>
              <a:buClr>
                <a:srgbClr val="B31166"/>
              </a:buClr>
              <a:buSzPct val="80000"/>
              <a:buFont typeface="Wingdings 3" charset="2"/>
              <a:buChar char=""/>
            </a:pPr>
            <a:r>
              <a:rPr lang="en-US" spc="-1" dirty="0">
                <a:ea typeface="+mn-lt"/>
                <a:cs typeface="+mn-lt"/>
              </a:rPr>
              <a:t>Eventually, the auctioneer terminates the session by writing a final announcement.</a:t>
            </a:r>
            <a:endParaRPr lang="en-US" dirty="0">
              <a:ea typeface="+mn-lt"/>
              <a:cs typeface="+mn-lt"/>
            </a:endParaRPr>
          </a:p>
          <a:p>
            <a:pPr marL="342900" indent="-342265">
              <a:spcBef>
                <a:spcPts val="1001"/>
              </a:spcBef>
              <a:buClr>
                <a:srgbClr val="B31166"/>
              </a:buClr>
              <a:buSzPct val="80000"/>
              <a:buFont typeface="Wingdings 3" charset="2"/>
              <a:buChar char=""/>
            </a:pPr>
            <a:endParaRPr lang="en-US" spc="-1" dirty="0">
              <a:ea typeface="+mn-lt"/>
              <a:cs typeface="+mn-lt"/>
            </a:endParaRPr>
          </a:p>
          <a:p>
            <a:pPr marL="342900" indent="-342265">
              <a:spcBef>
                <a:spcPts val="1001"/>
              </a:spcBef>
              <a:buClr>
                <a:srgbClr val="B31166"/>
              </a:buClr>
              <a:buSzPct val="80000"/>
              <a:buFont typeface="Wingdings 3" charset="2"/>
              <a:buChar char=""/>
            </a:pPr>
            <a:endParaRPr lang="en-US" spc="-1" dirty="0">
              <a:cs typeface="Arial"/>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cs typeface="Arial"/>
            </a:endParaRPr>
          </a:p>
          <a:p>
            <a:pPr marL="342900" indent="-342265">
              <a:spcBef>
                <a:spcPts val="1001"/>
              </a:spcBef>
              <a:buClr>
                <a:srgbClr val="B31166"/>
              </a:buClr>
              <a:buSzPct val="80000"/>
              <a:buFont typeface="Wingdings 3" charset="2"/>
              <a:buChar char=""/>
            </a:pPr>
            <a:endParaRPr lang="en-US" b="1" spc="-1" dirty="0">
              <a:solidFill>
                <a:srgbClr val="404040"/>
              </a:solidFill>
              <a:latin typeface="Century Gothic"/>
            </a:endParaRPr>
          </a:p>
        </p:txBody>
      </p:sp>
    </p:spTree>
    <p:extLst>
      <p:ext uri="{BB962C8B-B14F-4D97-AF65-F5344CB8AC3E}">
        <p14:creationId xmlns:p14="http://schemas.microsoft.com/office/powerpoint/2010/main" val="301599653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ISSUES RELATED TO DISTRIBUTED COMPUTING</a:t>
            </a:r>
            <a:endParaRPr lang="en-US" sz="3600" b="0" strike="noStrike" spc="-1">
              <a:solidFill>
                <a:srgbClr val="000000"/>
              </a:solidFill>
              <a:latin typeface="Century Gothic"/>
            </a:endParaRPr>
          </a:p>
        </p:txBody>
      </p:sp>
      <p:sp>
        <p:nvSpPr>
          <p:cNvPr id="200" name="TextShape 2"/>
          <p:cNvSpPr txBox="1"/>
          <p:nvPr/>
        </p:nvSpPr>
        <p:spPr>
          <a:xfrm>
            <a:off x="1522800" y="2320200"/>
            <a:ext cx="9146160" cy="3562789"/>
          </a:xfrm>
          <a:prstGeom prst="rect">
            <a:avLst/>
          </a:prstGeom>
          <a:noFill/>
          <a:ln>
            <a:noFill/>
          </a:ln>
        </p:spPr>
        <p:txBody>
          <a:bodyPr>
            <a:normAutofit lnSpcReduction="10000"/>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Thread Synchronization (when using multithreading)</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Resource Brokerage and Monitoring</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Load Balancing</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Distributed Transactions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Connection Pooling</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Distributed Transparency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Performance/Scalability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Heterogeneity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Security</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THREAD SYNCHRONIZATION</a:t>
            </a:r>
            <a:endParaRPr lang="en-US" sz="3600" b="0" strike="noStrike" spc="-1">
              <a:solidFill>
                <a:srgbClr val="000000"/>
              </a:solidFill>
              <a:latin typeface="Century Gothic"/>
            </a:endParaRPr>
          </a:p>
        </p:txBody>
      </p:sp>
      <p:sp>
        <p:nvSpPr>
          <p:cNvPr id="202" name="TextShape 2"/>
          <p:cNvSpPr txBox="1"/>
          <p:nvPr/>
        </p:nvSpPr>
        <p:spPr>
          <a:xfrm>
            <a:off x="1287787" y="2470613"/>
            <a:ext cx="9676004" cy="3416040"/>
          </a:xfrm>
          <a:prstGeom prst="rect">
            <a:avLst/>
          </a:prstGeom>
          <a:noFill/>
          <a:ln>
            <a:noFill/>
          </a:ln>
        </p:spPr>
        <p:txBody>
          <a:bodyPr>
            <a:normAutofit fontScale="92500" lnSpcReduction="10000"/>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Thread synchronization is the concurrent execution of two or more threads that share critical resources. Threads should be synchronized to avoid critical resource use conflicts. Otherwise, conflicts may arise when parallel-running threads attempt to modify a common variable at the same time.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Synchronization is used to control access to state both in small-scale multiprocessing systems -- in multithreaded environments and multiprocessor computers -- and in distributed computers consisting of thousands of units -- in banking and database systems, in web servers, and so on.</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To clarify thread synchronization, consider the following example: three threads - A, B, and C - are executed concurrently and need to access a critical resource, Z. To avoid conflicts when accessing Z, threads A, B, and C must be synchronized. Thus, when A accesses Z, and B also tries to access Z, B’s access of Z must be avoided with security measures until A finishes its operation and comes out of Z. </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RESOURCE BROKERAGE AND MONITORING</a:t>
            </a:r>
            <a:endParaRPr lang="en-US" sz="3600" b="0" strike="noStrike" spc="-1">
              <a:solidFill>
                <a:srgbClr val="000000"/>
              </a:solidFill>
              <a:latin typeface="Century Gothic"/>
            </a:endParaRPr>
          </a:p>
        </p:txBody>
      </p:sp>
      <p:sp>
        <p:nvSpPr>
          <p:cNvPr id="204" name="TextShape 2"/>
          <p:cNvSpPr txBox="1"/>
          <p:nvPr/>
        </p:nvSpPr>
        <p:spPr>
          <a:xfrm>
            <a:off x="1372680" y="2382840"/>
            <a:ext cx="9146160" cy="369036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Executing a job in a grid environment requires special skills such as how to find out the actual state of the grid, how to reach the resources, etc.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As the number of the users is growing and grid services have started to become commercial, resource brokers are needed to free the users from the cumbersome work of job handling.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Though most of the existing grid middlewares give the opportunity to choose the environment for the user’s task to run, originally they are lacking such a tool that automates the discovery and selection. Brokers mean to solve this problem.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Resource brokers are data grid management computer software used in computational science research projects. </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ARCHITECTURE OF DISTRIBUTED APPLICATIONS</a:t>
            </a:r>
            <a:endParaRPr lang="en-US" sz="3600" b="0" strike="noStrike" spc="-1">
              <a:solidFill>
                <a:srgbClr val="000000"/>
              </a:solidFill>
              <a:latin typeface="Century Gothic"/>
            </a:endParaRPr>
          </a:p>
        </p:txBody>
      </p:sp>
      <p:sp>
        <p:nvSpPr>
          <p:cNvPr id="126" name="TextShape 2"/>
          <p:cNvSpPr txBox="1"/>
          <p:nvPr/>
        </p:nvSpPr>
        <p:spPr>
          <a:xfrm>
            <a:off x="1099800" y="2341800"/>
            <a:ext cx="9146160" cy="144756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idea of using a multi layer architecture to organize the functionalities of a data network can be applied to distributed applications. Figure below presents an example of such an architecture.</a:t>
            </a:r>
          </a:p>
        </p:txBody>
      </p:sp>
      <p:graphicFrame>
        <p:nvGraphicFramePr>
          <p:cNvPr id="127" name="Table 3"/>
          <p:cNvGraphicFramePr/>
          <p:nvPr/>
        </p:nvGraphicFramePr>
        <p:xfrm>
          <a:off x="3428280" y="3733920"/>
          <a:ext cx="4749840" cy="1870200"/>
        </p:xfrm>
        <a:graphic>
          <a:graphicData uri="http://schemas.openxmlformats.org/drawingml/2006/table">
            <a:tbl>
              <a:tblPr/>
              <a:tblGrid>
                <a:gridCol w="4749840">
                  <a:extLst>
                    <a:ext uri="{9D8B030D-6E8A-4147-A177-3AD203B41FA5}">
                      <a16:colId xmlns:a16="http://schemas.microsoft.com/office/drawing/2014/main" val="20000"/>
                    </a:ext>
                  </a:extLst>
                </a:gridCol>
              </a:tblGrid>
              <a:tr h="623160">
                <a:tc>
                  <a:txBody>
                    <a:bodyPr/>
                    <a:lstStyle/>
                    <a:p>
                      <a:pPr algn="ctr">
                        <a:lnSpc>
                          <a:spcPct val="100000"/>
                        </a:lnSpc>
                      </a:pPr>
                      <a:r>
                        <a:rPr lang="en-US" sz="1800" b="0" strike="noStrike" spc="-1">
                          <a:solidFill>
                            <a:srgbClr val="000000"/>
                          </a:solidFill>
                          <a:latin typeface="Century Gothic"/>
                        </a:rPr>
                        <a:t>Presentation</a:t>
                      </a:r>
                      <a:endParaRPr lang="en-US" sz="1800" b="0" strike="noStrike" spc="-1">
                        <a:latin typeface="Arial"/>
                      </a:endParaRPr>
                    </a:p>
                  </a:txBody>
                  <a:tcPr>
                    <a:noFill/>
                  </a:tcPr>
                </a:tc>
                <a:extLst>
                  <a:ext uri="{0D108BD9-81ED-4DB2-BD59-A6C34878D82A}">
                    <a16:rowId xmlns:a16="http://schemas.microsoft.com/office/drawing/2014/main" val="10000"/>
                  </a:ext>
                </a:extLst>
              </a:tr>
              <a:tr h="623160">
                <a:tc>
                  <a:txBody>
                    <a:bodyPr/>
                    <a:lstStyle/>
                    <a:p>
                      <a:pPr algn="ctr">
                        <a:lnSpc>
                          <a:spcPct val="100000"/>
                        </a:lnSpc>
                      </a:pPr>
                      <a:r>
                        <a:rPr lang="en-US" sz="1800" b="0" strike="noStrike" spc="-1">
                          <a:solidFill>
                            <a:srgbClr val="000000"/>
                          </a:solidFill>
                          <a:latin typeface="Century Gothic"/>
                        </a:rPr>
                        <a:t>Application (Business) Logic</a:t>
                      </a:r>
                      <a:endParaRPr lang="en-US" sz="1800" b="0" strike="noStrike" spc="-1">
                        <a:latin typeface="Arial"/>
                      </a:endParaRPr>
                    </a:p>
                  </a:txBody>
                  <a:tcPr>
                    <a:noFill/>
                  </a:tcPr>
                </a:tc>
                <a:extLst>
                  <a:ext uri="{0D108BD9-81ED-4DB2-BD59-A6C34878D82A}">
                    <a16:rowId xmlns:a16="http://schemas.microsoft.com/office/drawing/2014/main" val="10001"/>
                  </a:ext>
                </a:extLst>
              </a:tr>
              <a:tr h="623880">
                <a:tc>
                  <a:txBody>
                    <a:bodyPr/>
                    <a:lstStyle/>
                    <a:p>
                      <a:pPr algn="ctr">
                        <a:lnSpc>
                          <a:spcPct val="100000"/>
                        </a:lnSpc>
                      </a:pPr>
                      <a:r>
                        <a:rPr lang="en-US" sz="1800" b="0" strike="noStrike" spc="-1">
                          <a:solidFill>
                            <a:srgbClr val="000000"/>
                          </a:solidFill>
                          <a:latin typeface="Century Gothic"/>
                        </a:rPr>
                        <a:t>Services</a:t>
                      </a:r>
                      <a:endParaRPr lang="en-US" sz="1800" b="0" strike="noStrike" spc="-1">
                        <a:latin typeface="Arial"/>
                      </a:endParaRPr>
                    </a:p>
                  </a:txBody>
                  <a:tcPr>
                    <a:noFill/>
                  </a:tcPr>
                </a:tc>
                <a:extLst>
                  <a:ext uri="{0D108BD9-81ED-4DB2-BD59-A6C34878D82A}">
                    <a16:rowId xmlns:a16="http://schemas.microsoft.com/office/drawing/2014/main" val="10002"/>
                  </a:ext>
                </a:extLst>
              </a:tr>
            </a:tbl>
          </a:graphicData>
        </a:graphic>
      </p:graphicFrame>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LOAD BALANCING</a:t>
            </a:r>
            <a:endParaRPr lang="en-US" sz="3600" b="0" strike="noStrike" spc="-1">
              <a:solidFill>
                <a:srgbClr val="000000"/>
              </a:solidFill>
              <a:latin typeface="Century Gothic"/>
            </a:endParaRPr>
          </a:p>
        </p:txBody>
      </p:sp>
      <p:sp>
        <p:nvSpPr>
          <p:cNvPr id="206" name="TextShape 2"/>
          <p:cNvSpPr txBox="1"/>
          <p:nvPr/>
        </p:nvSpPr>
        <p:spPr>
          <a:xfrm>
            <a:off x="1131201" y="2372953"/>
            <a:ext cx="9146160" cy="4059386"/>
          </a:xfrm>
          <a:prstGeom prst="rect">
            <a:avLst/>
          </a:prstGeom>
          <a:noFill/>
          <a:ln>
            <a:noFill/>
          </a:ln>
        </p:spPr>
        <p:txBody>
          <a:bodyPr anchor="t">
            <a:normAutofit/>
          </a:bodyPr>
          <a:lstStyle/>
          <a:p>
            <a:pPr marL="342900" indent="-342265">
              <a:spcBef>
                <a:spcPts val="1001"/>
              </a:spcBef>
              <a:buClr>
                <a:srgbClr val="B31166"/>
              </a:buClr>
              <a:buSzPct val="80000"/>
              <a:buFont typeface="Wingdings 3" charset="2"/>
              <a:buChar char=""/>
            </a:pPr>
            <a:r>
              <a:rPr lang="en-US" sz="1800" b="0" strike="noStrike" spc="-1">
                <a:solidFill>
                  <a:srgbClr val="404040"/>
                </a:solidFill>
                <a:latin typeface="Century Gothic"/>
              </a:rPr>
              <a:t>Distributing processing and communications activity </a:t>
            </a:r>
            <a:r>
              <a:rPr lang="en-US" spc="-1">
                <a:solidFill>
                  <a:srgbClr val="404040"/>
                </a:solidFill>
                <a:latin typeface="Century Gothic"/>
              </a:rPr>
              <a:t>is done evenly </a:t>
            </a:r>
            <a:r>
              <a:rPr lang="en-US" sz="1800" b="0" strike="noStrike" spc="-1">
                <a:solidFill>
                  <a:srgbClr val="404040"/>
                </a:solidFill>
                <a:latin typeface="Century Gothic"/>
              </a:rPr>
              <a:t>across a computer network so that no single device is overwhelmed.</a:t>
            </a:r>
            <a:r>
              <a:rPr lang="en-US" spc="-1">
                <a:solidFill>
                  <a:srgbClr val="404040"/>
                </a:solidFill>
                <a:latin typeface="Century Gothic"/>
              </a:rPr>
              <a:t> </a:t>
            </a:r>
            <a:endParaRPr lang="en-US"/>
          </a:p>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Load balancing is especially important for networks where it's difficult to predict the number of requests that will be issued to a server. </a:t>
            </a:r>
          </a:p>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Busy websites typically employ two or more Web servers in a load balancing scheme. If one server starts to get swamped, requests are forwarded to another server with more capacity. Load balancing can also refer to the communications channels themselves.</a:t>
            </a:r>
          </a:p>
          <a:p>
            <a:pPr marL="342900" indent="-342265">
              <a:lnSpc>
                <a:spcPct val="100000"/>
              </a:lnSpc>
              <a:spcBef>
                <a:spcPts val="1001"/>
              </a:spcBef>
              <a:buClr>
                <a:srgbClr val="B31166"/>
              </a:buClr>
              <a:buSzPct val="80000"/>
              <a:buFont typeface="Wingdings 3" charset="2"/>
              <a:buChar char=""/>
            </a:pPr>
            <a:r>
              <a:rPr lang="en-US" sz="1800" b="1" strike="noStrike" spc="-1">
                <a:solidFill>
                  <a:srgbClr val="404040"/>
                </a:solidFill>
                <a:latin typeface="Century Gothic"/>
              </a:rPr>
              <a:t>Load balancing</a:t>
            </a:r>
            <a:r>
              <a:rPr lang="en-US" sz="1800" b="0" strike="noStrike" spc="-1">
                <a:solidFill>
                  <a:srgbClr val="404040"/>
                </a:solidFill>
                <a:latin typeface="Century Gothic"/>
              </a:rPr>
              <a:t> is the most straightforward method of scaling out an application server infrastructure. As application demand increases, new servers can be easily added to the resource pool, and the load balancer will immediately begin sending traffic to the new server.</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DISTRIBUTED TRANSACTIONS</a:t>
            </a:r>
            <a:endParaRPr lang="en-US" sz="3600" b="0" strike="noStrike" spc="-1">
              <a:solidFill>
                <a:srgbClr val="000000"/>
              </a:solidFill>
              <a:latin typeface="Century Gothic"/>
            </a:endParaRPr>
          </a:p>
        </p:txBody>
      </p:sp>
      <p:sp>
        <p:nvSpPr>
          <p:cNvPr id="208" name="TextShape 2"/>
          <p:cNvSpPr txBox="1"/>
          <p:nvPr/>
        </p:nvSpPr>
        <p:spPr>
          <a:xfrm>
            <a:off x="1154880" y="2603520"/>
            <a:ext cx="882540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a:t>
            </a:r>
            <a:r>
              <a:rPr lang="en-US" sz="1800" b="0" i="1" strike="noStrike" spc="-1">
                <a:solidFill>
                  <a:srgbClr val="404040"/>
                </a:solidFill>
                <a:latin typeface="Century Gothic"/>
              </a:rPr>
              <a:t>distributed transaction</a:t>
            </a:r>
            <a:r>
              <a:rPr lang="en-US" sz="1800" b="0" strike="noStrike" spc="-1">
                <a:solidFill>
                  <a:srgbClr val="404040"/>
                </a:solidFill>
                <a:latin typeface="Century Gothic"/>
              </a:rPr>
              <a:t> is a transaction that updates data on two or more networked computer systems.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Distributed transactions extend the benefits of transactions to applications that must update distributed data.</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general, transactions involve the following steps:</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Applications call the transaction manager to begin a transaction. </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When the application has prepared its changes, it asks the transaction manager to commit the transaction. The transaction manager keeps a sequential transaction log so that its commit or abort decisions will be durable. </a:t>
            </a:r>
          </a:p>
          <a:p>
            <a:pPr>
              <a:lnSpc>
                <a:spcPct val="100000"/>
              </a:lnSpc>
              <a:spcBef>
                <a:spcPts val="1001"/>
              </a:spcBef>
            </a:pPr>
            <a:endParaRPr lang="en-US" sz="16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CONNECTION POOLING</a:t>
            </a:r>
            <a:endParaRPr lang="en-US" sz="3600" b="0" strike="noStrike" spc="-1">
              <a:solidFill>
                <a:srgbClr val="000000"/>
              </a:solidFill>
              <a:latin typeface="Century Gothic"/>
            </a:endParaRPr>
          </a:p>
        </p:txBody>
      </p:sp>
      <p:sp>
        <p:nvSpPr>
          <p:cNvPr id="210" name="TextShape 2"/>
          <p:cNvSpPr txBox="1"/>
          <p:nvPr/>
        </p:nvSpPr>
        <p:spPr>
          <a:xfrm>
            <a:off x="702996" y="2346567"/>
            <a:ext cx="6477377" cy="3416040"/>
          </a:xfrm>
          <a:prstGeom prst="rect">
            <a:avLst/>
          </a:prstGeom>
          <a:noFill/>
          <a:ln>
            <a:noFill/>
          </a:ln>
        </p:spPr>
        <p:txBody>
          <a:bodyPr anchor="t"/>
          <a:lstStyle/>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 cache of database connections maintained in the database's memory so that the connections can be reused when the database receives future requests for data.</a:t>
            </a:r>
            <a:endParaRPr lang="en-US" spc="-1">
              <a:solidFill>
                <a:srgbClr val="404040"/>
              </a:solidFill>
              <a:latin typeface="Century Gothic"/>
            </a:endParaRPr>
          </a:p>
          <a:p>
            <a:pPr marL="342900" indent="-342265">
              <a:spcBef>
                <a:spcPts val="1001"/>
              </a:spcBef>
              <a:buClr>
                <a:srgbClr val="B31166"/>
              </a:buClr>
              <a:buSzPct val="80000"/>
              <a:buFont typeface="Wingdings 3" charset="2"/>
              <a:buChar char=""/>
            </a:pPr>
            <a:r>
              <a:rPr lang="en-US" spc="-1">
                <a:solidFill>
                  <a:schemeClr val="tx1">
                    <a:lumMod val="65000"/>
                    <a:lumOff val="35000"/>
                  </a:schemeClr>
                </a:solidFill>
                <a:latin typeface="Arial"/>
                <a:cs typeface="Arial"/>
              </a:rPr>
              <a:t>Typically, opening a database connection is an expensive operation, especially if the database is remote.</a:t>
            </a:r>
            <a:endParaRPr lang="en-US" spc="-1" dirty="0">
              <a:solidFill>
                <a:schemeClr val="tx1">
                  <a:lumMod val="65000"/>
                  <a:lumOff val="35000"/>
                </a:schemeClr>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Connection pools are used to enhance the performance of executing commands on a database.</a:t>
            </a:r>
          </a:p>
          <a:p>
            <a:pPr marL="342900" indent="-342265">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Connection pooling also cuts down on the amount of time a user must wait to establish a connection to the database.</a:t>
            </a:r>
          </a:p>
          <a:p>
            <a:pPr>
              <a:lnSpc>
                <a:spcPct val="100000"/>
              </a:lnSpc>
              <a:spcBef>
                <a:spcPts val="1001"/>
              </a:spcBef>
            </a:pPr>
            <a:endParaRPr lang="en-US" sz="1800" b="0" strike="noStrike" spc="-1">
              <a:solidFill>
                <a:srgbClr val="404040"/>
              </a:solidFill>
              <a:latin typeface="Century Gothic"/>
            </a:endParaRPr>
          </a:p>
        </p:txBody>
      </p:sp>
      <p:pic>
        <p:nvPicPr>
          <p:cNvPr id="2" name="Picture 2" descr="A picture containing screenshot&#10;&#10;Description generated with very high confidence">
            <a:extLst>
              <a:ext uri="{FF2B5EF4-FFF2-40B4-BE49-F238E27FC236}">
                <a16:creationId xmlns:a16="http://schemas.microsoft.com/office/drawing/2014/main" id="{0BB9B84F-A7A6-42C9-9C3E-0C41F647DFCC}"/>
              </a:ext>
            </a:extLst>
          </p:cNvPr>
          <p:cNvPicPr>
            <a:picLocks noChangeAspect="1"/>
          </p:cNvPicPr>
          <p:nvPr/>
        </p:nvPicPr>
        <p:blipFill>
          <a:blip r:embed="rId2"/>
          <a:stretch>
            <a:fillRect/>
          </a:stretch>
        </p:blipFill>
        <p:spPr>
          <a:xfrm>
            <a:off x="7178749" y="2342502"/>
            <a:ext cx="4231756" cy="3475484"/>
          </a:xfrm>
          <a:prstGeom prst="rect">
            <a:avLst/>
          </a:prstGeom>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DISTRIBUTED TRANSPARENCY</a:t>
            </a:r>
            <a:endParaRPr lang="en-US" sz="3600" b="0" strike="noStrike" spc="-1">
              <a:solidFill>
                <a:srgbClr val="000000"/>
              </a:solidFill>
              <a:latin typeface="Century Gothic"/>
            </a:endParaRPr>
          </a:p>
        </p:txBody>
      </p:sp>
      <p:sp>
        <p:nvSpPr>
          <p:cNvPr id="212" name="TextShape 2"/>
          <p:cNvSpPr txBox="1"/>
          <p:nvPr/>
        </p:nvSpPr>
        <p:spPr>
          <a:xfrm>
            <a:off x="1292428" y="2419027"/>
            <a:ext cx="8942370" cy="4032804"/>
          </a:xfrm>
          <a:prstGeom prst="rect">
            <a:avLst/>
          </a:prstGeom>
          <a:noFill/>
          <a:ln>
            <a:noFill/>
          </a:ln>
        </p:spPr>
        <p:txBody>
          <a:bodyPr>
            <a:normAutofit fontScale="92500" lnSpcReduction="20000"/>
          </a:bodyPr>
          <a:lstStyle/>
          <a:p>
            <a:pPr marL="343080" indent="-342720">
              <a:lnSpc>
                <a:spcPct val="100000"/>
              </a:lnSpc>
              <a:spcBef>
                <a:spcPts val="1001"/>
              </a:spcBef>
              <a:buClr>
                <a:srgbClr val="B31166"/>
              </a:buClr>
              <a:buSzPct val="80000"/>
              <a:buFont typeface="Wingdings" charset="2"/>
              <a:buChar char=""/>
            </a:pPr>
            <a:r>
              <a:rPr lang="en-US" sz="2000" b="0" strike="noStrike" spc="-1">
                <a:solidFill>
                  <a:srgbClr val="404040"/>
                </a:solidFill>
                <a:latin typeface="Century Gothic"/>
              </a:rPr>
              <a:t>Access transparency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Memory access: DSM</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Function call: RPC and RMI</a:t>
            </a:r>
          </a:p>
          <a:p>
            <a:pPr marL="343080" indent="-342720">
              <a:lnSpc>
                <a:spcPct val="100000"/>
              </a:lnSpc>
              <a:spcBef>
                <a:spcPts val="1001"/>
              </a:spcBef>
              <a:buClr>
                <a:srgbClr val="B31166"/>
              </a:buClr>
              <a:buSzPct val="80000"/>
              <a:buFont typeface="Wingdings" charset="2"/>
              <a:buChar char=""/>
            </a:pPr>
            <a:r>
              <a:rPr lang="en-US" sz="2000" b="0" strike="noStrike" spc="-1">
                <a:solidFill>
                  <a:srgbClr val="404040"/>
                </a:solidFill>
                <a:latin typeface="Century Gothic"/>
              </a:rPr>
              <a:t>Location transparency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File naming: NFS</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Domain naming: DNS</a:t>
            </a:r>
          </a:p>
          <a:p>
            <a:pPr marL="343080" indent="-342720">
              <a:lnSpc>
                <a:spcPct val="100000"/>
              </a:lnSpc>
              <a:spcBef>
                <a:spcPts val="1001"/>
              </a:spcBef>
              <a:buClr>
                <a:srgbClr val="B31166"/>
              </a:buClr>
              <a:buSzPct val="80000"/>
              <a:buFont typeface="Wingdings" charset="2"/>
              <a:buChar char=""/>
            </a:pPr>
            <a:r>
              <a:rPr lang="en-US" sz="2000" b="0" strike="noStrike" spc="-1">
                <a:solidFill>
                  <a:srgbClr val="404040"/>
                </a:solidFill>
                <a:latin typeface="Century Gothic"/>
              </a:rPr>
              <a:t>Migration transparency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Automatic state capturing and migration</a:t>
            </a:r>
          </a:p>
          <a:p>
            <a:pPr marL="343080" indent="-342720">
              <a:lnSpc>
                <a:spcPct val="100000"/>
              </a:lnSpc>
              <a:spcBef>
                <a:spcPts val="1001"/>
              </a:spcBef>
              <a:buClr>
                <a:srgbClr val="B31166"/>
              </a:buClr>
              <a:buSzPct val="80000"/>
              <a:buFont typeface="Wingdings" charset="2"/>
              <a:buChar char=""/>
            </a:pPr>
            <a:r>
              <a:rPr lang="en-US" sz="2000" b="0" strike="noStrike" spc="-1">
                <a:solidFill>
                  <a:srgbClr val="404040"/>
                </a:solidFill>
                <a:latin typeface="Century Gothic"/>
              </a:rPr>
              <a:t>Concurrency transparency </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Event ordering: Message delivery and memory consistency</a:t>
            </a:r>
          </a:p>
          <a:p>
            <a:pPr marL="343080" indent="-342720">
              <a:lnSpc>
                <a:spcPct val="100000"/>
              </a:lnSpc>
              <a:spcBef>
                <a:spcPts val="1001"/>
              </a:spcBef>
              <a:buClr>
                <a:srgbClr val="B31166"/>
              </a:buClr>
              <a:buSzPct val="80000"/>
              <a:buFont typeface="Wingdings" charset="2"/>
              <a:buChar char=""/>
            </a:pPr>
            <a:r>
              <a:rPr lang="en-US" sz="2000" b="0" strike="noStrike" spc="-1">
                <a:solidFill>
                  <a:srgbClr val="404040"/>
                </a:solidFill>
                <a:latin typeface="Century Gothic"/>
              </a:rPr>
              <a:t>Other transparency: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Failure, Replication, etc.</a:t>
            </a:r>
          </a:p>
          <a:p>
            <a:pPr>
              <a:lnSpc>
                <a:spcPct val="100000"/>
              </a:lnSpc>
              <a:spcBef>
                <a:spcPts val="1001"/>
              </a:spcBef>
            </a:pPr>
            <a:endParaRPr lang="en-US" sz="16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PERFORMANCE/SCALABILITY</a:t>
            </a:r>
            <a:endParaRPr lang="en-US" sz="3600" b="0" strike="noStrike" spc="-1">
              <a:solidFill>
                <a:srgbClr val="000000"/>
              </a:solidFill>
              <a:latin typeface="Century Gothic"/>
            </a:endParaRPr>
          </a:p>
        </p:txBody>
      </p:sp>
      <p:sp>
        <p:nvSpPr>
          <p:cNvPr id="214" name="TextShape 2"/>
          <p:cNvSpPr txBox="1"/>
          <p:nvPr/>
        </p:nvSpPr>
        <p:spPr>
          <a:xfrm>
            <a:off x="1402973" y="2302264"/>
            <a:ext cx="8825400" cy="3416040"/>
          </a:xfrm>
          <a:prstGeom prst="rect">
            <a:avLst/>
          </a:prstGeom>
          <a:noFill/>
          <a:ln>
            <a:noFill/>
          </a:ln>
        </p:spPr>
        <p:txBody>
          <a:bodyPr anchor="t">
            <a:noAutofit/>
          </a:bodyPr>
          <a:lstStyle/>
          <a:p>
            <a:pPr marL="342900" indent="-342265">
              <a:lnSpc>
                <a:spcPct val="100000"/>
              </a:lnSpc>
              <a:spcBef>
                <a:spcPts val="1001"/>
              </a:spcBef>
            </a:pPr>
            <a:r>
              <a:rPr lang="en-US" b="0" strike="noStrike" spc="-1">
                <a:solidFill>
                  <a:srgbClr val="404040"/>
                </a:solidFill>
                <a:latin typeface="Century Gothic"/>
              </a:rPr>
              <a:t>Unlike parallel systems, distributed systems involve OS intervention and slow network medium for data transfer</a:t>
            </a:r>
            <a:endParaRPr lang="en-US"/>
          </a:p>
          <a:p>
            <a:pPr marL="742950" lvl="1" indent="-285115">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Send messages in a batch:</a:t>
            </a:r>
          </a:p>
          <a:p>
            <a:pPr marL="1143000" lvl="2" indent="-227965">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Avoid OS intervention for every message transfer.</a:t>
            </a:r>
          </a:p>
          <a:p>
            <a:pPr marL="742950" lvl="1" indent="-285115">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Cache data</a:t>
            </a:r>
          </a:p>
          <a:p>
            <a:pPr marL="1143000" lvl="2" indent="-227965">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Avoid repeating the same data transfer</a:t>
            </a:r>
          </a:p>
          <a:p>
            <a:pPr marL="742950" lvl="1" indent="-285115">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Avoid centralized entities and algorithms</a:t>
            </a:r>
          </a:p>
          <a:p>
            <a:pPr marL="1143000" lvl="2" indent="-227965">
              <a:lnSpc>
                <a:spcPct val="100000"/>
              </a:lnSpc>
              <a:spcBef>
                <a:spcPts val="1001"/>
              </a:spcBef>
              <a:buClr>
                <a:srgbClr val="B31166"/>
              </a:buClr>
              <a:buSzPct val="80000"/>
              <a:buFont typeface="Wingdings" charset="2"/>
              <a:buChar char=""/>
            </a:pPr>
            <a:r>
              <a:rPr lang="en-US" b="0" strike="noStrike" spc="-1">
                <a:solidFill>
                  <a:srgbClr val="404040"/>
                </a:solidFill>
                <a:latin typeface="Century Gothic"/>
              </a:rPr>
              <a:t>Avoid network saturation.</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HETEROGENEITY</a:t>
            </a:r>
            <a:endParaRPr lang="en-US" sz="3600" b="0" strike="noStrike" spc="-1">
              <a:solidFill>
                <a:srgbClr val="000000"/>
              </a:solidFill>
              <a:latin typeface="Century Gothic"/>
            </a:endParaRPr>
          </a:p>
        </p:txBody>
      </p:sp>
      <p:sp>
        <p:nvSpPr>
          <p:cNvPr id="216" name="TextShape 2"/>
          <p:cNvSpPr txBox="1"/>
          <p:nvPr/>
        </p:nvSpPr>
        <p:spPr>
          <a:xfrm>
            <a:off x="1154880" y="2603520"/>
            <a:ext cx="8825400" cy="34160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internet has enabled users to access services and run applications over heterogeneous collection of computers and networks.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Data and instruction formats depend on each machine architecture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If a system consists of K different machine types, we need K</a:t>
            </a:r>
            <a:r>
              <a:rPr lang="en-US" sz="1800" b="0" strike="noStrike" spc="-1">
                <a:solidFill>
                  <a:srgbClr val="404040"/>
                </a:solidFill>
                <a:latin typeface="Times New Roman"/>
              </a:rPr>
              <a:t>–</a:t>
            </a:r>
            <a:r>
              <a:rPr lang="en-US" sz="1800" b="0" strike="noStrike" spc="-1">
                <a:solidFill>
                  <a:srgbClr val="404040"/>
                </a:solidFill>
                <a:latin typeface="Century Gothic"/>
              </a:rPr>
              <a:t>1 translation software.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If we have an architecture-independent standard data/instruction formats, each different machine prepares only such a standard translation software.</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SECURITY</a:t>
            </a:r>
            <a:endParaRPr lang="en-US" sz="3600" b="0" strike="noStrike" spc="-1">
              <a:solidFill>
                <a:srgbClr val="000000"/>
              </a:solidFill>
              <a:latin typeface="Century Gothic"/>
            </a:endParaRPr>
          </a:p>
        </p:txBody>
      </p:sp>
      <p:sp>
        <p:nvSpPr>
          <p:cNvPr id="218"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Lack of a single point of control</a:t>
            </a:r>
          </a:p>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Security concerns:</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Messages may be stolen by an enemy.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Messages may be plagiarized by an enemy.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Messages may be changed by an enemy.</a:t>
            </a:r>
          </a:p>
          <a:p>
            <a:pPr marL="743040" lvl="1" indent="-285480">
              <a:lnSpc>
                <a:spcPct val="100000"/>
              </a:lnSpc>
              <a:spcBef>
                <a:spcPts val="1001"/>
              </a:spcBef>
              <a:buClr>
                <a:srgbClr val="B31166"/>
              </a:buClr>
              <a:buSzPct val="80000"/>
              <a:buFont typeface="Wingdings" charset="2"/>
              <a:buChar char=""/>
            </a:pPr>
            <a:r>
              <a:rPr lang="en-US" sz="1600" b="0" strike="noStrike" spc="-1">
                <a:solidFill>
                  <a:srgbClr val="404040"/>
                </a:solidFill>
                <a:latin typeface="Century Gothic"/>
              </a:rPr>
              <a:t>Services may be denied by an enemy.</a:t>
            </a:r>
          </a:p>
          <a:p>
            <a:pPr marL="343080" indent="-342720">
              <a:lnSpc>
                <a:spcPct val="100000"/>
              </a:lnSpc>
              <a:spcBef>
                <a:spcPts val="1001"/>
              </a:spcBef>
              <a:buClr>
                <a:srgbClr val="B31166"/>
              </a:buClr>
              <a:buSzPct val="80000"/>
              <a:buFont typeface="Wingdings" charset="2"/>
              <a:buChar char=""/>
            </a:pPr>
            <a:r>
              <a:rPr lang="en-US" sz="1800" b="0" strike="noStrike" spc="-1">
                <a:solidFill>
                  <a:srgbClr val="404040"/>
                </a:solidFill>
                <a:latin typeface="Century Gothic"/>
              </a:rPr>
              <a:t>Cryptography is the only known practical mechanism.</a:t>
            </a: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ARCHITECTURE OF DISTRIBUTED APPLICATIONS</a:t>
            </a:r>
            <a:endParaRPr lang="en-US" sz="3600" b="0" strike="noStrike" spc="-1">
              <a:solidFill>
                <a:srgbClr val="000000"/>
              </a:solidFill>
              <a:latin typeface="Century Gothic"/>
            </a:endParaRPr>
          </a:p>
        </p:txBody>
      </p:sp>
      <p:sp>
        <p:nvSpPr>
          <p:cNvPr id="129" name="TextShape 2"/>
          <p:cNvSpPr txBox="1"/>
          <p:nvPr/>
        </p:nvSpPr>
        <p:spPr>
          <a:xfrm>
            <a:off x="1154880" y="2603520"/>
            <a:ext cx="8825400" cy="34160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Presentation Layer: It provides the user interface. E.g. if the application is a shopping cart, this layer generates the set of web pages that are viewable by a shopper using a browser.</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Application logic layer: It provides the computation for the application. It is usually called business logic layer for enterprise applications. In our example, this layer can have tasks such as credit verification, computing amounts, sales tax and delivery cost.</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Service layer: This layer provides the underlying services needed to support the functionalities of the top two layers. Services may include data access, directory services for name lookups, and inter process communication.</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INTER PROCESS COMMUNICATION</a:t>
            </a:r>
            <a:endParaRPr lang="en-US" sz="3600" b="0" strike="noStrike" spc="-1">
              <a:solidFill>
                <a:srgbClr val="000000"/>
              </a:solidFill>
              <a:latin typeface="Century Gothic"/>
            </a:endParaRPr>
          </a:p>
        </p:txBody>
      </p:sp>
      <p:sp>
        <p:nvSpPr>
          <p:cNvPr id="131" name="TextShape 2"/>
          <p:cNvSpPr txBox="1"/>
          <p:nvPr/>
        </p:nvSpPr>
        <p:spPr>
          <a:xfrm>
            <a:off x="1072440" y="2614680"/>
            <a:ext cx="9146160" cy="228564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The backbone of distributed computing is the interprocess communications (IPC): the ability for separate, independent processes to communicate among themselves to collaborate on a task. </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Figure illustrates basic IPC: Here process 1 acts as sender and process 2 as receiver.</a:t>
            </a:r>
          </a:p>
        </p:txBody>
      </p:sp>
      <p:sp>
        <p:nvSpPr>
          <p:cNvPr id="132" name="CustomShape 3"/>
          <p:cNvSpPr/>
          <p:nvPr/>
        </p:nvSpPr>
        <p:spPr>
          <a:xfrm>
            <a:off x="3351960" y="4572000"/>
            <a:ext cx="1371600" cy="1599840"/>
          </a:xfrm>
          <a:prstGeom prst="rect">
            <a:avLst/>
          </a:prstGeom>
          <a:ln>
            <a:miter/>
          </a:ln>
        </p:spPr>
        <p:style>
          <a:lnRef idx="2">
            <a:schemeClr val="accent1">
              <a:shade val="50000"/>
            </a:schemeClr>
          </a:lnRef>
          <a:fillRef idx="1">
            <a:schemeClr val="accent1"/>
          </a:fillRef>
          <a:effectRef idx="0">
            <a:schemeClr val="accent1"/>
          </a:effectRef>
          <a:fontRef idx="minor"/>
        </p:style>
      </p:sp>
      <p:sp>
        <p:nvSpPr>
          <p:cNvPr id="133" name="CustomShape 4"/>
          <p:cNvSpPr/>
          <p:nvPr/>
        </p:nvSpPr>
        <p:spPr>
          <a:xfrm>
            <a:off x="6400800" y="4572000"/>
            <a:ext cx="1371600" cy="1676160"/>
          </a:xfrm>
          <a:prstGeom prst="rect">
            <a:avLst/>
          </a:prstGeom>
          <a:ln>
            <a:miter/>
          </a:ln>
        </p:spPr>
        <p:style>
          <a:lnRef idx="2">
            <a:schemeClr val="accent1">
              <a:shade val="50000"/>
            </a:schemeClr>
          </a:lnRef>
          <a:fillRef idx="1">
            <a:schemeClr val="accent1"/>
          </a:fillRef>
          <a:effectRef idx="0">
            <a:schemeClr val="accent1"/>
          </a:effectRef>
          <a:fontRef idx="minor"/>
        </p:style>
      </p:sp>
      <p:sp>
        <p:nvSpPr>
          <p:cNvPr id="134" name="CustomShape 5"/>
          <p:cNvSpPr/>
          <p:nvPr/>
        </p:nvSpPr>
        <p:spPr>
          <a:xfrm>
            <a:off x="4723920" y="5372280"/>
            <a:ext cx="1676520" cy="37800"/>
          </a:xfrm>
          <a:custGeom>
            <a:avLst/>
            <a:gdLst/>
            <a:ahLst/>
            <a:cxnLst/>
            <a:rect l="l" t="t" r="r" b="b"/>
            <a:pathLst>
              <a:path w="21600" h="21600">
                <a:moveTo>
                  <a:pt x="0" y="0"/>
                </a:moveTo>
                <a:lnTo>
                  <a:pt x="21600" y="21600"/>
                </a:lnTo>
              </a:path>
            </a:pathLst>
          </a:custGeom>
          <a:noFill/>
          <a:ln w="25560">
            <a:miter/>
            <a:tailEnd type="triangle" w="med" len="med"/>
          </a:ln>
        </p:spPr>
        <p:style>
          <a:lnRef idx="1">
            <a:schemeClr val="accent1"/>
          </a:lnRef>
          <a:fillRef idx="0">
            <a:schemeClr val="accent1"/>
          </a:fillRef>
          <a:effectRef idx="0">
            <a:schemeClr val="accent1"/>
          </a:effectRef>
          <a:fontRef idx="minor"/>
        </p:style>
      </p:sp>
      <p:sp>
        <p:nvSpPr>
          <p:cNvPr id="135" name="CustomShape 6"/>
          <p:cNvSpPr/>
          <p:nvPr/>
        </p:nvSpPr>
        <p:spPr>
          <a:xfrm>
            <a:off x="3317400" y="4267080"/>
            <a:ext cx="1625760" cy="419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2400" b="0" strike="noStrike" spc="-1">
                <a:solidFill>
                  <a:srgbClr val="000000"/>
                </a:solidFill>
                <a:latin typeface="Century Gothic"/>
              </a:rPr>
              <a:t>Process 1</a:t>
            </a:r>
            <a:endParaRPr lang="en-US" sz="2400" b="0" strike="noStrike" spc="-1">
              <a:latin typeface="Arial"/>
            </a:endParaRPr>
          </a:p>
        </p:txBody>
      </p:sp>
      <p:sp>
        <p:nvSpPr>
          <p:cNvPr id="136" name="CustomShape 7"/>
          <p:cNvSpPr/>
          <p:nvPr/>
        </p:nvSpPr>
        <p:spPr>
          <a:xfrm>
            <a:off x="6373440" y="4223520"/>
            <a:ext cx="1625760" cy="419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2400" b="0" strike="noStrike" spc="-1">
                <a:solidFill>
                  <a:srgbClr val="000000"/>
                </a:solidFill>
                <a:latin typeface="Century Gothic"/>
              </a:rPr>
              <a:t>Process 2</a:t>
            </a:r>
            <a:endParaRPr lang="en-US" sz="2400" b="0" strike="noStrike" spc="-1">
              <a:latin typeface="Arial"/>
            </a:endParaRPr>
          </a:p>
        </p:txBody>
      </p:sp>
      <p:sp>
        <p:nvSpPr>
          <p:cNvPr id="137" name="CustomShape 8"/>
          <p:cNvSpPr/>
          <p:nvPr/>
        </p:nvSpPr>
        <p:spPr>
          <a:xfrm>
            <a:off x="5195520" y="4952880"/>
            <a:ext cx="909720" cy="419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2400" b="0" strike="noStrike" spc="-1">
                <a:solidFill>
                  <a:srgbClr val="000000"/>
                </a:solidFill>
                <a:latin typeface="Century Gothic"/>
              </a:rPr>
              <a:t>Data</a:t>
            </a:r>
            <a:endParaRPr lang="en-US" sz="2400" b="0" strike="noStrike" spc="-1">
              <a:latin typeface="Arial"/>
            </a:endParaRPr>
          </a:p>
        </p:txBody>
      </p:sp>
      <p:sp>
        <p:nvSpPr>
          <p:cNvPr id="138" name="CustomShape 9"/>
          <p:cNvSpPr/>
          <p:nvPr/>
        </p:nvSpPr>
        <p:spPr>
          <a:xfrm>
            <a:off x="3428280" y="6248520"/>
            <a:ext cx="1219320" cy="7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Sender</a:t>
            </a:r>
            <a:endParaRPr lang="en-US" sz="2400" b="0" strike="noStrike" spc="-1">
              <a:latin typeface="Arial"/>
            </a:endParaRPr>
          </a:p>
        </p:txBody>
      </p:sp>
      <p:sp>
        <p:nvSpPr>
          <p:cNvPr id="139" name="CustomShape 10"/>
          <p:cNvSpPr/>
          <p:nvPr/>
        </p:nvSpPr>
        <p:spPr>
          <a:xfrm>
            <a:off x="6477120" y="6248520"/>
            <a:ext cx="1711080" cy="4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Receiver</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1" strike="noStrike" spc="-1">
                <a:solidFill>
                  <a:srgbClr val="EBEBEB"/>
                </a:solidFill>
                <a:latin typeface="Century Gothic"/>
              </a:rPr>
              <a:t>PARADIGMS FOR DISTRIBUTED APPLICATIONS</a:t>
            </a:r>
            <a:endParaRPr lang="en-US" sz="3600" b="0" strike="noStrike" spc="-1">
              <a:solidFill>
                <a:srgbClr val="000000"/>
              </a:solidFill>
              <a:latin typeface="Century Gothic"/>
            </a:endParaRPr>
          </a:p>
        </p:txBody>
      </p:sp>
      <p:sp>
        <p:nvSpPr>
          <p:cNvPr id="141" name="TextShape 2"/>
          <p:cNvSpPr txBox="1"/>
          <p:nvPr/>
        </p:nvSpPr>
        <p:spPr>
          <a:xfrm>
            <a:off x="1413720" y="2178000"/>
            <a:ext cx="9146160" cy="685440"/>
          </a:xfrm>
          <a:prstGeom prst="rect">
            <a:avLst/>
          </a:prstGeom>
          <a:noFill/>
          <a:ln>
            <a:noFill/>
          </a:ln>
        </p:spPr>
        <p:txBody>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We will learn the paradigms in order of their level of abstraction.</a:t>
            </a:r>
          </a:p>
        </p:txBody>
      </p:sp>
      <p:graphicFrame>
        <p:nvGraphicFramePr>
          <p:cNvPr id="142" name="Table 3"/>
          <p:cNvGraphicFramePr/>
          <p:nvPr/>
        </p:nvGraphicFramePr>
        <p:xfrm>
          <a:off x="3047040" y="2819520"/>
          <a:ext cx="5945040" cy="3429000"/>
        </p:xfrm>
        <a:graphic>
          <a:graphicData uri="http://schemas.openxmlformats.org/drawingml/2006/table">
            <a:tbl>
              <a:tblPr/>
              <a:tblGrid>
                <a:gridCol w="5945040">
                  <a:extLst>
                    <a:ext uri="{9D8B030D-6E8A-4147-A177-3AD203B41FA5}">
                      <a16:colId xmlns:a16="http://schemas.microsoft.com/office/drawing/2014/main" val="20000"/>
                    </a:ext>
                  </a:extLst>
                </a:gridCol>
              </a:tblGrid>
              <a:tr h="685800">
                <a:tc>
                  <a:txBody>
                    <a:bodyPr/>
                    <a:lstStyle/>
                    <a:p>
                      <a:pPr algn="ctr">
                        <a:lnSpc>
                          <a:spcPct val="100000"/>
                        </a:lnSpc>
                      </a:pPr>
                      <a:r>
                        <a:rPr lang="en-US" sz="1800" b="0" strike="noStrike" spc="-1">
                          <a:solidFill>
                            <a:srgbClr val="000000"/>
                          </a:solidFill>
                          <a:latin typeface="Century Gothic"/>
                        </a:rPr>
                        <a:t>Object space, collaborative applications</a:t>
                      </a:r>
                      <a:endParaRPr lang="en-US" sz="1800" b="0" strike="noStrike" spc="-1">
                        <a:latin typeface="Arial"/>
                      </a:endParaRPr>
                    </a:p>
                  </a:txBody>
                  <a:tcPr>
                    <a:noFill/>
                  </a:tcPr>
                </a:tc>
                <a:extLst>
                  <a:ext uri="{0D108BD9-81ED-4DB2-BD59-A6C34878D82A}">
                    <a16:rowId xmlns:a16="http://schemas.microsoft.com/office/drawing/2014/main" val="10000"/>
                  </a:ext>
                </a:extLst>
              </a:tr>
              <a:tr h="685800">
                <a:tc>
                  <a:txBody>
                    <a:bodyPr/>
                    <a:lstStyle/>
                    <a:p>
                      <a:pPr algn="ctr">
                        <a:lnSpc>
                          <a:spcPct val="100000"/>
                        </a:lnSpc>
                      </a:pPr>
                      <a:r>
                        <a:rPr lang="en-US" sz="1800" b="0" strike="noStrike" spc="-1">
                          <a:solidFill>
                            <a:srgbClr val="000000"/>
                          </a:solidFill>
                          <a:latin typeface="Century Gothic"/>
                        </a:rPr>
                        <a:t>Network services , object request broker, mobile agent</a:t>
                      </a:r>
                      <a:endParaRPr lang="en-US" sz="1800" b="0" strike="noStrike" spc="-1">
                        <a:latin typeface="Arial"/>
                      </a:endParaRPr>
                    </a:p>
                  </a:txBody>
                  <a:tcPr>
                    <a:noFill/>
                  </a:tcPr>
                </a:tc>
                <a:extLst>
                  <a:ext uri="{0D108BD9-81ED-4DB2-BD59-A6C34878D82A}">
                    <a16:rowId xmlns:a16="http://schemas.microsoft.com/office/drawing/2014/main" val="10001"/>
                  </a:ext>
                </a:extLst>
              </a:tr>
              <a:tr h="685800">
                <a:tc>
                  <a:txBody>
                    <a:bodyPr/>
                    <a:lstStyle/>
                    <a:p>
                      <a:pPr algn="ctr">
                        <a:lnSpc>
                          <a:spcPct val="100000"/>
                        </a:lnSpc>
                      </a:pPr>
                      <a:r>
                        <a:rPr lang="en-US" sz="1800" b="0" strike="noStrike" spc="-1">
                          <a:solidFill>
                            <a:srgbClr val="000000"/>
                          </a:solidFill>
                          <a:latin typeface="Century Gothic"/>
                        </a:rPr>
                        <a:t>Remote procedure call, remote method invocation</a:t>
                      </a:r>
                      <a:endParaRPr lang="en-US" sz="1800" b="0" strike="noStrike" spc="-1">
                        <a:latin typeface="Arial"/>
                      </a:endParaRPr>
                    </a:p>
                  </a:txBody>
                  <a:tcPr>
                    <a:noFill/>
                  </a:tcPr>
                </a:tc>
                <a:extLst>
                  <a:ext uri="{0D108BD9-81ED-4DB2-BD59-A6C34878D82A}">
                    <a16:rowId xmlns:a16="http://schemas.microsoft.com/office/drawing/2014/main" val="10002"/>
                  </a:ext>
                </a:extLst>
              </a:tr>
              <a:tr h="685800">
                <a:tc>
                  <a:txBody>
                    <a:bodyPr/>
                    <a:lstStyle/>
                    <a:p>
                      <a:pPr algn="ctr">
                        <a:lnSpc>
                          <a:spcPct val="100000"/>
                        </a:lnSpc>
                      </a:pPr>
                      <a:r>
                        <a:rPr lang="en-US" sz="1800" b="0" strike="noStrike" spc="-1">
                          <a:solidFill>
                            <a:srgbClr val="000000"/>
                          </a:solidFill>
                          <a:latin typeface="Century Gothic"/>
                        </a:rPr>
                        <a:t>Client-server, peer-to-peer</a:t>
                      </a:r>
                      <a:endParaRPr lang="en-US" sz="1800" b="0" strike="noStrike" spc="-1">
                        <a:latin typeface="Arial"/>
                      </a:endParaRPr>
                    </a:p>
                  </a:txBody>
                  <a:tcPr>
                    <a:noFill/>
                  </a:tcPr>
                </a:tc>
                <a:extLst>
                  <a:ext uri="{0D108BD9-81ED-4DB2-BD59-A6C34878D82A}">
                    <a16:rowId xmlns:a16="http://schemas.microsoft.com/office/drawing/2014/main" val="10003"/>
                  </a:ext>
                </a:extLst>
              </a:tr>
              <a:tr h="685800">
                <a:tc>
                  <a:txBody>
                    <a:bodyPr/>
                    <a:lstStyle/>
                    <a:p>
                      <a:pPr algn="ctr">
                        <a:lnSpc>
                          <a:spcPct val="100000"/>
                        </a:lnSpc>
                      </a:pPr>
                      <a:r>
                        <a:rPr lang="en-US" sz="1800" b="0" strike="noStrike" spc="-1">
                          <a:solidFill>
                            <a:srgbClr val="000000"/>
                          </a:solidFill>
                          <a:latin typeface="Century Gothic"/>
                        </a:rPr>
                        <a:t>Message Passing</a:t>
                      </a:r>
                      <a:endParaRPr lang="en-US" sz="1800" b="0" strike="noStrike" spc="-1">
                        <a:latin typeface="Arial"/>
                      </a:endParaRPr>
                    </a:p>
                  </a:txBody>
                  <a:tcPr>
                    <a:noFill/>
                  </a:tcPr>
                </a:tc>
                <a:extLst>
                  <a:ext uri="{0D108BD9-81ED-4DB2-BD59-A6C34878D82A}">
                    <a16:rowId xmlns:a16="http://schemas.microsoft.com/office/drawing/2014/main" val="10004"/>
                  </a:ext>
                </a:extLst>
              </a:tr>
            </a:tbl>
          </a:graphicData>
        </a:graphic>
      </p:graphicFrame>
      <p:sp>
        <p:nvSpPr>
          <p:cNvPr id="143" name="CustomShape 4"/>
          <p:cNvSpPr/>
          <p:nvPr/>
        </p:nvSpPr>
        <p:spPr>
          <a:xfrm>
            <a:off x="1904040" y="2819520"/>
            <a:ext cx="360" cy="3276360"/>
          </a:xfrm>
          <a:custGeom>
            <a:avLst/>
            <a:gdLst/>
            <a:ahLst/>
            <a:cxnLst/>
            <a:rect l="l" t="t" r="r" b="b"/>
            <a:pathLst>
              <a:path w="21600" h="21600">
                <a:moveTo>
                  <a:pt x="0" y="0"/>
                </a:moveTo>
                <a:lnTo>
                  <a:pt x="21600" y="21600"/>
                </a:lnTo>
              </a:path>
            </a:pathLst>
          </a:custGeom>
          <a:noFill/>
          <a:ln w="25560">
            <a:miter/>
            <a:tailEnd type="triangle" w="med" len="med"/>
          </a:ln>
        </p:spPr>
        <p:style>
          <a:lnRef idx="1">
            <a:schemeClr val="accent1"/>
          </a:lnRef>
          <a:fillRef idx="0">
            <a:schemeClr val="accent1"/>
          </a:fillRef>
          <a:effectRef idx="0">
            <a:schemeClr val="accent1"/>
          </a:effectRef>
          <a:fontRef idx="minor"/>
        </p:style>
      </p:sp>
      <p:sp>
        <p:nvSpPr>
          <p:cNvPr id="144" name="CustomShape 5"/>
          <p:cNvSpPr/>
          <p:nvPr/>
        </p:nvSpPr>
        <p:spPr>
          <a:xfrm>
            <a:off x="608040" y="2819520"/>
            <a:ext cx="914400" cy="4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High</a:t>
            </a:r>
            <a:endParaRPr lang="en-US" sz="2400" b="0" strike="noStrike" spc="-1">
              <a:latin typeface="Arial"/>
            </a:endParaRPr>
          </a:p>
        </p:txBody>
      </p:sp>
      <p:sp>
        <p:nvSpPr>
          <p:cNvPr id="145" name="CustomShape 6"/>
          <p:cNvSpPr/>
          <p:nvPr/>
        </p:nvSpPr>
        <p:spPr>
          <a:xfrm>
            <a:off x="684360" y="5943600"/>
            <a:ext cx="990360" cy="4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2400" b="0" strike="noStrike" spc="-1">
                <a:solidFill>
                  <a:srgbClr val="000000"/>
                </a:solidFill>
                <a:latin typeface="Century Gothic"/>
              </a:rPr>
              <a:t>Low</a:t>
            </a:r>
            <a:endParaRPr lang="en-US"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1154880" y="973800"/>
            <a:ext cx="8760960" cy="706680"/>
          </a:xfrm>
          <a:prstGeom prst="rect">
            <a:avLst/>
          </a:prstGeom>
          <a:noFill/>
          <a:ln>
            <a:noFill/>
          </a:ln>
        </p:spPr>
        <p:txBody>
          <a:bodyPr anchor="ctr"/>
          <a:lstStyle/>
          <a:p>
            <a:pPr>
              <a:lnSpc>
                <a:spcPct val="100000"/>
              </a:lnSpc>
            </a:pPr>
            <a:r>
              <a:rPr lang="en-US" sz="3600" b="0" strike="noStrike" spc="-1">
                <a:solidFill>
                  <a:srgbClr val="EBEBEB"/>
                </a:solidFill>
                <a:latin typeface="Century Gothic"/>
              </a:rPr>
              <a:t>1. Message Passing</a:t>
            </a:r>
            <a:endParaRPr lang="en-US" sz="3600" b="0" strike="noStrike" spc="-1">
              <a:solidFill>
                <a:srgbClr val="000000"/>
              </a:solidFill>
              <a:latin typeface="Century Gothic"/>
            </a:endParaRPr>
          </a:p>
        </p:txBody>
      </p:sp>
      <p:sp>
        <p:nvSpPr>
          <p:cNvPr id="147" name="TextShape 2"/>
          <p:cNvSpPr txBox="1"/>
          <p:nvPr/>
        </p:nvSpPr>
        <p:spPr>
          <a:xfrm>
            <a:off x="1468080" y="2209680"/>
            <a:ext cx="9146160" cy="4647960"/>
          </a:xfrm>
          <a:prstGeom prst="rect">
            <a:avLst/>
          </a:prstGeom>
          <a:noFill/>
          <a:ln>
            <a:noFill/>
          </a:ln>
        </p:spPr>
        <p:txBody>
          <a:bodyPr>
            <a:norm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Basic approach; Fundamental paradigm for distributed applications</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Process sends a message representing a request</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Message is delivered to a receiver which processes it and sends message in response</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In turn, the reply may trigger another request which leads to subsequent reply.</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Basic operations: Send and Receive (Connect and Disconnect for Connection Oriented)</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Processes perform input and output to each other in a manner similar to file I/O.</a:t>
            </a:r>
          </a:p>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Socket API is based on this paradigm</a:t>
            </a: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2"/>
          <p:cNvPicPr/>
          <p:nvPr/>
        </p:nvPicPr>
        <p:blipFill>
          <a:blip r:embed="rId2"/>
          <a:stretch/>
        </p:blipFill>
        <p:spPr>
          <a:xfrm>
            <a:off x="2513520" y="609480"/>
            <a:ext cx="7469280" cy="5600520"/>
          </a:xfrm>
          <a:prstGeom prst="rect">
            <a:avLst/>
          </a:prstGeom>
          <a:ln>
            <a:noFill/>
          </a:ln>
        </p:spPr>
      </p:pic>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3E48600D35BB46A9D8C19737D6E703" ma:contentTypeVersion="2" ma:contentTypeDescription="Create a new document." ma:contentTypeScope="" ma:versionID="187d9eb224d672fbcbbd3fc1b03e6d57">
  <xsd:schema xmlns:xsd="http://www.w3.org/2001/XMLSchema" xmlns:xs="http://www.w3.org/2001/XMLSchema" xmlns:p="http://schemas.microsoft.com/office/2006/metadata/properties" xmlns:ns2="2517420b-6b65-489f-a8ec-b57c1964b300" targetNamespace="http://schemas.microsoft.com/office/2006/metadata/properties" ma:root="true" ma:fieldsID="7ed7683de6ae0fbe21ad8d85581c1eb6" ns2:_="">
    <xsd:import namespace="2517420b-6b65-489f-a8ec-b57c1964b3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7420b-6b65-489f-a8ec-b57c1964b3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DBBEBD-2BC0-4BF0-9FA0-8AA55BD9D74D}"/>
</file>

<file path=customXml/itemProps2.xml><?xml version="1.0" encoding="utf-8"?>
<ds:datastoreItem xmlns:ds="http://schemas.openxmlformats.org/officeDocument/2006/customXml" ds:itemID="{E597CB88-0802-4BBC-9F42-4FCE6518D32E}"/>
</file>

<file path=customXml/itemProps3.xml><?xml version="1.0" encoding="utf-8"?>
<ds:datastoreItem xmlns:ds="http://schemas.openxmlformats.org/officeDocument/2006/customXml" ds:itemID="{42E4531A-BAC2-4853-A5E1-D33957ADF65E}"/>
</file>

<file path=docProps/app.xml><?xml version="1.0" encoding="utf-8"?>
<Properties xmlns="http://schemas.openxmlformats.org/officeDocument/2006/extended-properties" xmlns:vt="http://schemas.openxmlformats.org/officeDocument/2006/docPropsVTypes">
  <Template>Ion Boardroom</Template>
  <TotalTime>1949</TotalTime>
  <Words>2161</Words>
  <Application>Microsoft Office PowerPoint</Application>
  <PresentationFormat>Widescreen</PresentationFormat>
  <Paragraphs>258</Paragraphs>
  <Slides>46</Slides>
  <Notes>6</Notes>
  <HiddenSlides>0</HiddenSlides>
  <ScaleCrop>false</ScaleCrop>
  <HeadingPairs>
    <vt:vector size="4" baseType="variant">
      <vt:variant>
        <vt:lpstr>Theme</vt:lpstr>
      </vt:variant>
      <vt:variant>
        <vt:i4>4</vt:i4>
      </vt:variant>
      <vt:variant>
        <vt:lpstr>Slide Titles</vt:lpstr>
      </vt:variant>
      <vt:variant>
        <vt:i4>46</vt:i4>
      </vt:variant>
    </vt:vector>
  </HeadingPairs>
  <TitlesOfParts>
    <vt:vector size="50" baseType="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Sharmeen</dc:creator>
  <dc:description/>
  <cp:lastModifiedBy>Rubeea Jaffari</cp:lastModifiedBy>
  <cp:revision>176</cp:revision>
  <dcterms:created xsi:type="dcterms:W3CDTF">2014-09-12T02:08:24Z</dcterms:created>
  <dcterms:modified xsi:type="dcterms:W3CDTF">2020-06-15T14:55:05Z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8</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42</vt:i4>
  </property>
  <property fmtid="{D5CDD505-2E9C-101B-9397-08002B2CF9AE}" pid="12" name="ContentTypeId">
    <vt:lpwstr>0x010100C23E48600D35BB46A9D8C19737D6E703</vt:lpwstr>
  </property>
</Properties>
</file>